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71" r:id="rId3"/>
    <p:sldId id="272" r:id="rId4"/>
    <p:sldId id="257" r:id="rId5"/>
    <p:sldId id="258" r:id="rId6"/>
    <p:sldId id="260" r:id="rId7"/>
    <p:sldId id="261" r:id="rId8"/>
    <p:sldId id="262" r:id="rId9"/>
    <p:sldId id="263" r:id="rId10"/>
    <p:sldId id="265" r:id="rId11"/>
    <p:sldId id="266" r:id="rId12"/>
    <p:sldId id="270" r:id="rId13"/>
    <p:sldId id="267" r:id="rId14"/>
    <p:sldId id="268" r:id="rId15"/>
    <p:sldId id="273" r:id="rId16"/>
    <p:sldId id="274" r:id="rId17"/>
    <p:sldId id="280" r:id="rId18"/>
    <p:sldId id="275" r:id="rId19"/>
    <p:sldId id="276" r:id="rId20"/>
    <p:sldId id="277" r:id="rId21"/>
    <p:sldId id="281" r:id="rId22"/>
    <p:sldId id="278" r:id="rId23"/>
    <p:sldId id="279"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7096DD-9247-4EF2-9B06-D51696810C4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81796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75608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686638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70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17222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7096DD-9247-4EF2-9B06-D51696810C40}" type="datetimeFigureOut">
              <a:rPr lang="en-IN" smtClean="0"/>
              <a:t>18-11-2021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1961882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7096DD-9247-4EF2-9B06-D51696810C40}" type="datetimeFigureOut">
              <a:rPr lang="en-IN" smtClean="0"/>
              <a:t>18-11-2021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4032416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096DD-9247-4EF2-9B06-D51696810C4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050528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096DD-9247-4EF2-9B06-D51696810C4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5599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096DD-9247-4EF2-9B06-D51696810C4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69770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7096DD-9247-4EF2-9B06-D51696810C4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52595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428015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7096DD-9247-4EF2-9B06-D51696810C40}" type="datetimeFigureOut">
              <a:rPr lang="en-IN" smtClean="0"/>
              <a:t>18-11-2021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427541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7096DD-9247-4EF2-9B06-D51696810C40}" type="datetimeFigureOut">
              <a:rPr lang="en-IN" smtClean="0"/>
              <a:t>18-11-2021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57228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7096DD-9247-4EF2-9B06-D51696810C40}" type="datetimeFigureOut">
              <a:rPr lang="en-IN" smtClean="0"/>
              <a:t>18-11-2021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312833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30780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7096DD-9247-4EF2-9B06-D51696810C4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165113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47096DD-9247-4EF2-9B06-D51696810C40}" type="datetimeFigureOut">
              <a:rPr lang="en-IN" smtClean="0"/>
              <a:t>18-11-2021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7990153-12E5-4172-BDAD-66F795F59B1C}" type="slidenum">
              <a:rPr lang="en-IN" smtClean="0"/>
              <a:t>‹#›</a:t>
            </a:fld>
            <a:endParaRPr lang="en-IN"/>
          </a:p>
        </p:txBody>
      </p:sp>
    </p:spTree>
    <p:extLst>
      <p:ext uri="{BB962C8B-B14F-4D97-AF65-F5344CB8AC3E}">
        <p14:creationId xmlns:p14="http://schemas.microsoft.com/office/powerpoint/2010/main" val="372196826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tensorflow.org/api_docs/python/tf/keras/layers/experimental/preprocessing/TextVectoriza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ensorflow.org/api_docs/python/tf/keras/layers/Embedding"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306FC554-3A60-4DE0-A25E-0F1C53B3D526}"/>
              </a:ext>
            </a:extLst>
          </p:cNvPr>
          <p:cNvPicPr>
            <a:picLocks noChangeAspect="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r="1" b="3001"/>
          <a:stretch/>
        </p:blipFill>
        <p:spPr>
          <a:xfrm>
            <a:off x="20" y="0"/>
            <a:ext cx="12191980" cy="6857990"/>
          </a:xfrm>
          <a:prstGeom prst="rect">
            <a:avLst/>
          </a:prstGeom>
        </p:spPr>
      </p:pic>
      <p:sp>
        <p:nvSpPr>
          <p:cNvPr id="2" name="Title 1">
            <a:extLst>
              <a:ext uri="{FF2B5EF4-FFF2-40B4-BE49-F238E27FC236}">
                <a16:creationId xmlns:a16="http://schemas.microsoft.com/office/drawing/2014/main" id="{033F0925-E87B-4D4A-91F8-47807BDDB919}"/>
              </a:ext>
            </a:extLst>
          </p:cNvPr>
          <p:cNvSpPr>
            <a:spLocks noGrp="1"/>
          </p:cNvSpPr>
          <p:nvPr>
            <p:ph type="ctrTitle"/>
          </p:nvPr>
        </p:nvSpPr>
        <p:spPr>
          <a:xfrm>
            <a:off x="515566" y="609600"/>
            <a:ext cx="11070077" cy="1419225"/>
          </a:xfrm>
          <a:noFill/>
        </p:spPr>
        <p:txBody>
          <a:bodyPr vert="horz" lIns="91440" tIns="45720" rIns="91440" bIns="45720" rtlCol="0" anchor="ctr">
            <a:noAutofit/>
          </a:bodyPr>
          <a:lstStyle/>
          <a:p>
            <a:pPr algn="l"/>
            <a:r>
              <a:rPr lang="en-US" sz="7600" b="1" dirty="0">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t>Sarcasm Detection</a:t>
            </a:r>
          </a:p>
        </p:txBody>
      </p:sp>
      <p:sp>
        <p:nvSpPr>
          <p:cNvPr id="3" name="Subtitle 2">
            <a:extLst>
              <a:ext uri="{FF2B5EF4-FFF2-40B4-BE49-F238E27FC236}">
                <a16:creationId xmlns:a16="http://schemas.microsoft.com/office/drawing/2014/main" id="{853CA4A1-2BAA-4BDF-A88F-A0F775FDA271}"/>
              </a:ext>
            </a:extLst>
          </p:cNvPr>
          <p:cNvSpPr>
            <a:spLocks noGrp="1"/>
          </p:cNvSpPr>
          <p:nvPr>
            <p:ph type="subTitle" idx="1"/>
          </p:nvPr>
        </p:nvSpPr>
        <p:spPr>
          <a:xfrm>
            <a:off x="800945" y="4056435"/>
            <a:ext cx="4782732" cy="2284380"/>
          </a:xfrm>
        </p:spPr>
        <p:txBody>
          <a:bodyPr vert="horz" lIns="91440" tIns="45720" rIns="91440" bIns="45720" rtlCol="0" anchor="ctr">
            <a:normAutofit fontScale="92500" lnSpcReduction="20000"/>
          </a:bodyPr>
          <a:lstStyle/>
          <a:p>
            <a:pPr algn="l">
              <a:buFont typeface="Arial"/>
              <a:buChar char="•"/>
            </a:pPr>
            <a:r>
              <a:rPr lang="en-US" b="1" dirty="0">
                <a:gradFill flip="none" rotWithShape="1">
                  <a:gsLst>
                    <a:gs pos="0">
                      <a:schemeClr val="tx1"/>
                    </a:gs>
                    <a:gs pos="100000">
                      <a:schemeClr val="tx1">
                        <a:lumMod val="75000"/>
                      </a:schemeClr>
                    </a:gs>
                  </a:gsLst>
                  <a:lin ang="5580000" scaled="0"/>
                  <a:tileRect/>
                </a:gradFill>
              </a:rPr>
              <a:t>Submitted By:</a:t>
            </a:r>
          </a:p>
          <a:p>
            <a:pPr algn="l">
              <a:buFont typeface="Arial"/>
              <a:buChar char="•"/>
            </a:pPr>
            <a:r>
              <a:rPr lang="en-US" b="1" dirty="0" err="1">
                <a:gradFill flip="none" rotWithShape="1">
                  <a:gsLst>
                    <a:gs pos="0">
                      <a:schemeClr val="tx1"/>
                    </a:gs>
                    <a:gs pos="100000">
                      <a:schemeClr val="tx1">
                        <a:lumMod val="75000"/>
                      </a:schemeClr>
                    </a:gs>
                  </a:gsLst>
                  <a:lin ang="5580000" scaled="0"/>
                  <a:tileRect/>
                </a:gradFill>
              </a:rPr>
              <a:t>Shaurya</a:t>
            </a:r>
            <a:r>
              <a:rPr lang="en-US" b="1" dirty="0">
                <a:gradFill flip="none" rotWithShape="1">
                  <a:gsLst>
                    <a:gs pos="0">
                      <a:schemeClr val="tx1"/>
                    </a:gs>
                    <a:gs pos="100000">
                      <a:schemeClr val="tx1">
                        <a:lumMod val="75000"/>
                      </a:schemeClr>
                    </a:gs>
                  </a:gsLst>
                  <a:lin ang="5580000" scaled="0"/>
                  <a:tileRect/>
                </a:gradFill>
              </a:rPr>
              <a:t> Negi</a:t>
            </a:r>
          </a:p>
          <a:p>
            <a:pPr algn="l">
              <a:buFont typeface="Arial"/>
              <a:buChar char="•"/>
            </a:pPr>
            <a:r>
              <a:rPr lang="en-US" b="1" dirty="0">
                <a:gradFill flip="none" rotWithShape="1">
                  <a:gsLst>
                    <a:gs pos="0">
                      <a:schemeClr val="tx1"/>
                    </a:gs>
                    <a:gs pos="100000">
                      <a:schemeClr val="tx1">
                        <a:lumMod val="75000"/>
                      </a:schemeClr>
                    </a:gs>
                  </a:gsLst>
                  <a:lin ang="5580000" scaled="0"/>
                  <a:tileRect/>
                </a:gradFill>
              </a:rPr>
              <a:t>Reshma </a:t>
            </a:r>
            <a:r>
              <a:rPr lang="en-US" b="1" dirty="0" err="1">
                <a:gradFill flip="none" rotWithShape="1">
                  <a:gsLst>
                    <a:gs pos="0">
                      <a:schemeClr val="tx1"/>
                    </a:gs>
                    <a:gs pos="100000">
                      <a:schemeClr val="tx1">
                        <a:lumMod val="75000"/>
                      </a:schemeClr>
                    </a:gs>
                  </a:gsLst>
                  <a:lin ang="5580000" scaled="0"/>
                  <a:tileRect/>
                </a:gradFill>
              </a:rPr>
              <a:t>Madhavankutty</a:t>
            </a:r>
            <a:endParaRPr lang="en-US" b="1" dirty="0">
              <a:gradFill flip="none" rotWithShape="1">
                <a:gsLst>
                  <a:gs pos="0">
                    <a:schemeClr val="tx1"/>
                  </a:gs>
                  <a:gs pos="100000">
                    <a:schemeClr val="tx1">
                      <a:lumMod val="75000"/>
                    </a:schemeClr>
                  </a:gs>
                </a:gsLst>
                <a:lin ang="5580000" scaled="0"/>
                <a:tileRect/>
              </a:gradFill>
            </a:endParaRPr>
          </a:p>
          <a:p>
            <a:pPr algn="l">
              <a:buFont typeface="Arial"/>
              <a:buChar char="•"/>
            </a:pPr>
            <a:r>
              <a:rPr lang="en-US" b="1" dirty="0">
                <a:gradFill flip="none" rotWithShape="1">
                  <a:gsLst>
                    <a:gs pos="0">
                      <a:schemeClr val="tx1"/>
                    </a:gs>
                    <a:gs pos="100000">
                      <a:schemeClr val="tx1">
                        <a:lumMod val="75000"/>
                      </a:schemeClr>
                    </a:gs>
                  </a:gsLst>
                  <a:lin ang="5580000" scaled="0"/>
                  <a:tileRect/>
                </a:gradFill>
              </a:rPr>
              <a:t>Rishab Mahajan</a:t>
            </a:r>
          </a:p>
          <a:p>
            <a:pPr algn="l">
              <a:buFont typeface="Arial"/>
              <a:buChar char="•"/>
            </a:pPr>
            <a:r>
              <a:rPr lang="en-US" b="1" dirty="0" err="1">
                <a:gradFill flip="none" rotWithShape="1">
                  <a:gsLst>
                    <a:gs pos="0">
                      <a:schemeClr val="tx1"/>
                    </a:gs>
                    <a:gs pos="100000">
                      <a:schemeClr val="tx1">
                        <a:lumMod val="75000"/>
                      </a:schemeClr>
                    </a:gs>
                  </a:gsLst>
                  <a:lin ang="5580000" scaled="0"/>
                  <a:tileRect/>
                </a:gradFill>
              </a:rPr>
              <a:t>Krish</a:t>
            </a:r>
            <a:r>
              <a:rPr lang="en-US" b="1" dirty="0">
                <a:gradFill flip="none" rotWithShape="1">
                  <a:gsLst>
                    <a:gs pos="0">
                      <a:schemeClr val="tx1"/>
                    </a:gs>
                    <a:gs pos="100000">
                      <a:schemeClr val="tx1">
                        <a:lumMod val="75000"/>
                      </a:schemeClr>
                    </a:gs>
                  </a:gsLst>
                  <a:lin ang="5580000" scaled="0"/>
                  <a:tileRect/>
                </a:gradFill>
              </a:rPr>
              <a:t> shah</a:t>
            </a:r>
          </a:p>
          <a:p>
            <a:pPr algn="l">
              <a:buFont typeface="Arial"/>
              <a:buChar char="•"/>
            </a:pPr>
            <a:r>
              <a:rPr lang="en-US" b="1" dirty="0">
                <a:gradFill flip="none" rotWithShape="1">
                  <a:gsLst>
                    <a:gs pos="0">
                      <a:schemeClr val="tx1"/>
                    </a:gs>
                    <a:gs pos="100000">
                      <a:schemeClr val="tx1">
                        <a:lumMod val="75000"/>
                      </a:schemeClr>
                    </a:gs>
                  </a:gsLst>
                  <a:lin ang="5580000" scaled="0"/>
                  <a:tileRect/>
                </a:gradFill>
              </a:rPr>
              <a:t>Kunal Dubey</a:t>
            </a:r>
          </a:p>
        </p:txBody>
      </p:sp>
    </p:spTree>
    <p:extLst>
      <p:ext uri="{BB962C8B-B14F-4D97-AF65-F5344CB8AC3E}">
        <p14:creationId xmlns:p14="http://schemas.microsoft.com/office/powerpoint/2010/main" val="258505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547885" y="2530353"/>
            <a:ext cx="4090790" cy="1329596"/>
          </a:xfrm>
          <a:prstGeom prst="ellipse">
            <a:avLst/>
          </a:prstGeom>
        </p:spPr>
        <p:txBody>
          <a:bodyPr>
            <a:normAutofit fontScale="90000"/>
          </a:bodyPr>
          <a:lstStyle/>
          <a:p>
            <a:pPr>
              <a:lnSpc>
                <a:spcPct val="90000"/>
              </a:lnSpc>
            </a:pPr>
            <a:r>
              <a:rPr lang="en-CA" sz="3400" dirty="0"/>
              <a:t>Length of Sentences</a:t>
            </a:r>
            <a:endParaRPr lang="en-IN" sz="3400" dirty="0"/>
          </a:p>
        </p:txBody>
      </p:sp>
      <p:pic>
        <p:nvPicPr>
          <p:cNvPr id="4" name="Content Placeholder 4" descr="Chart, box and whisker chart&#10;&#10;Description automatically generated">
            <a:extLst>
              <a:ext uri="{FF2B5EF4-FFF2-40B4-BE49-F238E27FC236}">
                <a16:creationId xmlns:a16="http://schemas.microsoft.com/office/drawing/2014/main" id="{E076E9EA-9FA2-4E5F-8199-D66B8C617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6" y="459845"/>
            <a:ext cx="5595740" cy="5938310"/>
          </a:xfrm>
          <a:prstGeom prst="rect">
            <a:avLst/>
          </a:prstGeom>
        </p:spPr>
      </p:pic>
    </p:spTree>
    <p:extLst>
      <p:ext uri="{BB962C8B-B14F-4D97-AF65-F5344CB8AC3E}">
        <p14:creationId xmlns:p14="http://schemas.microsoft.com/office/powerpoint/2010/main" val="2355787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282103" y="202716"/>
            <a:ext cx="11673192" cy="1109974"/>
          </a:xfrm>
          <a:prstGeom prst="ellipse">
            <a:avLst/>
          </a:prstGeom>
        </p:spPr>
        <p:txBody>
          <a:bodyPr vert="horz" lIns="91440" tIns="45720" rIns="91440" bIns="45720" rtlCol="0" anchor="b">
            <a:noAutofit/>
          </a:bodyPr>
          <a:lstStyle/>
          <a:p>
            <a:pPr>
              <a:lnSpc>
                <a:spcPct val="90000"/>
              </a:lnSpc>
            </a:pPr>
            <a:r>
              <a:rPr lang="en-US" sz="3000" b="1" dirty="0">
                <a:latin typeface="Times New Roman" panose="02020603050405020304" pitchFamily="18" charset="0"/>
                <a:cs typeface="Times New Roman" panose="02020603050405020304" pitchFamily="18" charset="0"/>
              </a:rPr>
              <a:t>Splitting Dataset and Generating Training Score for Different  Machine Learning Models</a:t>
            </a:r>
          </a:p>
        </p:txBody>
      </p:sp>
      <p:pic>
        <p:nvPicPr>
          <p:cNvPr id="7" name="Picture 6">
            <a:extLst>
              <a:ext uri="{FF2B5EF4-FFF2-40B4-BE49-F238E27FC236}">
                <a16:creationId xmlns:a16="http://schemas.microsoft.com/office/drawing/2014/main" id="{CE693903-0CA0-4DEA-BA27-AB72DF1A612E}"/>
              </a:ext>
            </a:extLst>
          </p:cNvPr>
          <p:cNvPicPr>
            <a:picLocks noChangeAspect="1"/>
          </p:cNvPicPr>
          <p:nvPr/>
        </p:nvPicPr>
        <p:blipFill>
          <a:blip r:embed="rId3"/>
          <a:stretch>
            <a:fillRect/>
          </a:stretch>
        </p:blipFill>
        <p:spPr>
          <a:xfrm>
            <a:off x="1524705" y="3650222"/>
            <a:ext cx="9743747" cy="2411574"/>
          </a:xfrm>
          <a:prstGeom prst="rect">
            <a:avLst/>
          </a:prstGeom>
        </p:spPr>
      </p:pic>
      <p:pic>
        <p:nvPicPr>
          <p:cNvPr id="6" name="Picture 5">
            <a:extLst>
              <a:ext uri="{FF2B5EF4-FFF2-40B4-BE49-F238E27FC236}">
                <a16:creationId xmlns:a16="http://schemas.microsoft.com/office/drawing/2014/main" id="{002323B2-DB48-4FD4-8930-A96700C288C6}"/>
              </a:ext>
            </a:extLst>
          </p:cNvPr>
          <p:cNvPicPr>
            <a:picLocks noChangeAspect="1"/>
          </p:cNvPicPr>
          <p:nvPr/>
        </p:nvPicPr>
        <p:blipFill>
          <a:blip r:embed="rId4"/>
          <a:stretch>
            <a:fillRect/>
          </a:stretch>
        </p:blipFill>
        <p:spPr>
          <a:xfrm>
            <a:off x="2928136" y="1449084"/>
            <a:ext cx="6335727" cy="1979916"/>
          </a:xfrm>
          <a:prstGeom prst="rect">
            <a:avLst/>
          </a:prstGeom>
        </p:spPr>
      </p:pic>
    </p:spTree>
    <p:extLst>
      <p:ext uri="{BB962C8B-B14F-4D97-AF65-F5344CB8AC3E}">
        <p14:creationId xmlns:p14="http://schemas.microsoft.com/office/powerpoint/2010/main" val="229457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1375983" y="729846"/>
            <a:ext cx="9440034" cy="1088336"/>
          </a:xfrm>
          <a:prstGeom prst="ellipse">
            <a:avLst/>
          </a:prstGeom>
        </p:spPr>
        <p:txBody>
          <a:bodyPr vert="horz" lIns="91440" tIns="45720" rIns="91440" bIns="45720" rtlCol="0" anchor="b">
            <a:normAutofit fontScale="90000"/>
          </a:bodyPr>
          <a:lstStyle/>
          <a:p>
            <a:pPr>
              <a:lnSpc>
                <a:spcPct val="90000"/>
              </a:lnSpc>
            </a:pPr>
            <a:r>
              <a:rPr lang="en-US" sz="3000" dirty="0"/>
              <a:t>Comparing Results for Different ML Models</a:t>
            </a:r>
          </a:p>
        </p:txBody>
      </p:sp>
      <p:pic>
        <p:nvPicPr>
          <p:cNvPr id="6" name="Picture 5">
            <a:extLst>
              <a:ext uri="{FF2B5EF4-FFF2-40B4-BE49-F238E27FC236}">
                <a16:creationId xmlns:a16="http://schemas.microsoft.com/office/drawing/2014/main" id="{2A04F58B-60E4-4E4F-8856-27F22A29DF0C}"/>
              </a:ext>
            </a:extLst>
          </p:cNvPr>
          <p:cNvPicPr>
            <a:picLocks noChangeAspect="1"/>
          </p:cNvPicPr>
          <p:nvPr/>
        </p:nvPicPr>
        <p:blipFill>
          <a:blip r:embed="rId3"/>
          <a:stretch>
            <a:fillRect/>
          </a:stretch>
        </p:blipFill>
        <p:spPr>
          <a:xfrm>
            <a:off x="1445272" y="2623348"/>
            <a:ext cx="9440034" cy="2319666"/>
          </a:xfrm>
          <a:prstGeom prst="rect">
            <a:avLst/>
          </a:prstGeom>
        </p:spPr>
      </p:pic>
    </p:spTree>
    <p:extLst>
      <p:ext uri="{BB962C8B-B14F-4D97-AF65-F5344CB8AC3E}">
        <p14:creationId xmlns:p14="http://schemas.microsoft.com/office/powerpoint/2010/main" val="388409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5F1A-8BA9-4683-98D1-AA2C25BD654F}"/>
              </a:ext>
            </a:extLst>
          </p:cNvPr>
          <p:cNvSpPr>
            <a:spLocks noGrp="1"/>
          </p:cNvSpPr>
          <p:nvPr>
            <p:ph type="title"/>
          </p:nvPr>
        </p:nvSpPr>
        <p:spPr/>
        <p:txBody>
          <a:bodyPr/>
          <a:lstStyle/>
          <a:p>
            <a:r>
              <a:rPr lang="en-CA" dirty="0"/>
              <a:t>Deep Learning Models</a:t>
            </a:r>
            <a:endParaRPr lang="en-IN" dirty="0"/>
          </a:p>
        </p:txBody>
      </p:sp>
      <p:sp>
        <p:nvSpPr>
          <p:cNvPr id="3" name="TextBox 2">
            <a:extLst>
              <a:ext uri="{FF2B5EF4-FFF2-40B4-BE49-F238E27FC236}">
                <a16:creationId xmlns:a16="http://schemas.microsoft.com/office/drawing/2014/main" id="{5BEC9FB9-E7F5-4348-9408-271EDF9834C5}"/>
              </a:ext>
            </a:extLst>
          </p:cNvPr>
          <p:cNvSpPr txBox="1"/>
          <p:nvPr/>
        </p:nvSpPr>
        <p:spPr>
          <a:xfrm>
            <a:off x="611192" y="1828801"/>
            <a:ext cx="11197350" cy="1600438"/>
          </a:xfrm>
          <a:prstGeom prst="rect">
            <a:avLst/>
          </a:prstGeom>
          <a:noFill/>
        </p:spPr>
        <p:txBody>
          <a:bodyPr wrap="square" rtlCol="0">
            <a:spAutoFit/>
          </a:bodyPr>
          <a:lstStyle/>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We built our Deep Learning Models in separate notebook and environment to avoid any dependencies.</a:t>
            </a:r>
          </a:p>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After Pre-processing the dataset, we split the dataset in Training and Validation sets.</a:t>
            </a:r>
          </a:p>
          <a:p>
            <a:pPr marL="285750" indent="-285750">
              <a:buFont typeface="Arial" panose="020B0604020202020204" pitchFamily="34" charset="0"/>
              <a:buChar char="•"/>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To tokenize our words, we'll use the helpful preprocessing layer </a:t>
            </a:r>
            <a:r>
              <a:rPr kumimoji="0" lang="en-US" altLang="en-US" sz="2000" b="0" i="0" u="sng" strike="noStrike" cap="none" normalizeH="0" baseline="0" dirty="0">
                <a:ln>
                  <a:noFill/>
                </a:ln>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tf.keras.layers.experimental.preprocessing.TextVectorization</a:t>
            </a:r>
            <a:endParaRPr lang="en-CA" sz="20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437DCA9-0084-45AB-8895-35E2DABC6A01}"/>
              </a:ext>
            </a:extLst>
          </p:cNvPr>
          <p:cNvPicPr>
            <a:picLocks noChangeAspect="1"/>
          </p:cNvPicPr>
          <p:nvPr/>
        </p:nvPicPr>
        <p:blipFill>
          <a:blip r:embed="rId3"/>
          <a:stretch>
            <a:fillRect/>
          </a:stretch>
        </p:blipFill>
        <p:spPr>
          <a:xfrm>
            <a:off x="611192" y="3429000"/>
            <a:ext cx="11197349" cy="2508351"/>
          </a:xfrm>
          <a:prstGeom prst="rect">
            <a:avLst/>
          </a:prstGeom>
        </p:spPr>
      </p:pic>
    </p:spTree>
    <p:extLst>
      <p:ext uri="{BB962C8B-B14F-4D97-AF65-F5344CB8AC3E}">
        <p14:creationId xmlns:p14="http://schemas.microsoft.com/office/powerpoint/2010/main" val="2762878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0F3A-2D08-4913-9398-2A8B6920CDB3}"/>
              </a:ext>
            </a:extLst>
          </p:cNvPr>
          <p:cNvSpPr>
            <a:spLocks noGrp="1"/>
          </p:cNvSpPr>
          <p:nvPr>
            <p:ph type="title"/>
          </p:nvPr>
        </p:nvSpPr>
        <p:spPr>
          <a:xfrm>
            <a:off x="913796" y="609600"/>
            <a:ext cx="5168052" cy="1117600"/>
          </a:xfrm>
        </p:spPr>
        <p:txBody>
          <a:bodyPr vert="horz" lIns="91440" tIns="45720" rIns="91440" bIns="45720" rtlCol="0" anchor="ctr">
            <a:normAutofit/>
          </a:bodyPr>
          <a:lstStyle/>
          <a:p>
            <a:pPr>
              <a:lnSpc>
                <a:spcPct val="90000"/>
              </a:lnSpc>
            </a:pPr>
            <a:r>
              <a:rPr lang="en-US" sz="3100" b="1" i="0">
                <a:cs typeface="Times New Roman" panose="02020603050405020304" pitchFamily="18" charset="0"/>
              </a:rPr>
              <a:t>Creating an Embedding using an Embedding Layer</a:t>
            </a:r>
            <a:endParaRPr lang="en-US" sz="3100"/>
          </a:p>
        </p:txBody>
      </p:sp>
      <p:sp>
        <p:nvSpPr>
          <p:cNvPr id="3" name="TextBox 2">
            <a:extLst>
              <a:ext uri="{FF2B5EF4-FFF2-40B4-BE49-F238E27FC236}">
                <a16:creationId xmlns:a16="http://schemas.microsoft.com/office/drawing/2014/main" id="{78259A79-D792-4B99-AD38-36A572F0B78B}"/>
              </a:ext>
            </a:extLst>
          </p:cNvPr>
          <p:cNvSpPr txBox="1"/>
          <p:nvPr/>
        </p:nvSpPr>
        <p:spPr>
          <a:xfrm>
            <a:off x="913796" y="1828800"/>
            <a:ext cx="5168052" cy="3962400"/>
          </a:xfrm>
          <a:prstGeom prst="rect">
            <a:avLst/>
          </a:prstGeom>
        </p:spPr>
        <p:txBody>
          <a:bodyPr vert="horz" lIns="91440" tIns="45720" rIns="91440" bIns="45720" rtlCol="0" anchor="t">
            <a:normAutofit/>
          </a:bodyPr>
          <a:lstStyle/>
          <a:p>
            <a:pPr marL="0" marR="0" lvl="0" indent="0" fontAlgn="base">
              <a:spcBef>
                <a:spcPct val="20000"/>
              </a:spcBef>
              <a:spcAft>
                <a:spcPts val="600"/>
              </a:spcAft>
              <a:buClr>
                <a:srgbClr val="FF9400"/>
              </a:buClr>
              <a:buSzPct val="70000"/>
              <a:buFont typeface="Wingdings 2" charset="2"/>
              <a:buNone/>
              <a:tabLst/>
            </a:pP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powerful thing about an embedding is it can be learned during training. This means rather than just being static (e.g. 1 = I, 2 = love, 3 = TensorFlow), a word's numeric representation can be improved as a model goes through data samples. We can see what an embedding of a word looks like by using the </a:t>
            </a:r>
            <a:r>
              <a:rPr kumimoji="0" lang="en-US" altLang="en-US" b="0" i="0" u="sng"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3">
                  <a:extLst>
                    <a:ext uri="{A12FA001-AC4F-418D-AE19-62706E023703}">
                      <ahyp:hlinkClr xmlns:ahyp="http://schemas.microsoft.com/office/drawing/2018/hyperlinkcolor" val="tx"/>
                    </a:ext>
                  </a:extLst>
                </a:hlinkClick>
              </a:rPr>
              <a:t>tf.keras.layers.Embedding</a:t>
            </a: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layer.</a:t>
            </a:r>
          </a:p>
          <a:p>
            <a:pPr>
              <a:spcBef>
                <a:spcPct val="20000"/>
              </a:spcBef>
              <a:spcAft>
                <a:spcPts val="600"/>
              </a:spcAft>
              <a:buClr>
                <a:srgbClr val="FF9400"/>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6" name="Picture 15">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pic>
        <p:nvPicPr>
          <p:cNvPr id="11" name="Picture 10">
            <a:extLst>
              <a:ext uri="{FF2B5EF4-FFF2-40B4-BE49-F238E27FC236}">
                <a16:creationId xmlns:a16="http://schemas.microsoft.com/office/drawing/2014/main" id="{F5660DD8-1DEA-4BE7-A535-27DCFB3F9C41}"/>
              </a:ext>
            </a:extLst>
          </p:cNvPr>
          <p:cNvPicPr>
            <a:picLocks noChangeAspect="1"/>
          </p:cNvPicPr>
          <p:nvPr/>
        </p:nvPicPr>
        <p:blipFill>
          <a:blip r:embed="rId5"/>
          <a:stretch>
            <a:fillRect/>
          </a:stretch>
        </p:blipFill>
        <p:spPr>
          <a:xfrm>
            <a:off x="7210614" y="2470936"/>
            <a:ext cx="4357466" cy="3172780"/>
          </a:xfrm>
          <a:prstGeom prst="rect">
            <a:avLst/>
          </a:prstGeom>
        </p:spPr>
      </p:pic>
      <p:pic>
        <p:nvPicPr>
          <p:cNvPr id="9" name="Picture 8">
            <a:extLst>
              <a:ext uri="{FF2B5EF4-FFF2-40B4-BE49-F238E27FC236}">
                <a16:creationId xmlns:a16="http://schemas.microsoft.com/office/drawing/2014/main" id="{7838EDB8-13E8-4F4F-9F8F-41E94DD1BEDC}"/>
              </a:ext>
            </a:extLst>
          </p:cNvPr>
          <p:cNvPicPr>
            <a:picLocks noChangeAspect="1"/>
          </p:cNvPicPr>
          <p:nvPr/>
        </p:nvPicPr>
        <p:blipFill>
          <a:blip r:embed="rId6"/>
          <a:stretch>
            <a:fillRect/>
          </a:stretch>
        </p:blipFill>
        <p:spPr>
          <a:xfrm>
            <a:off x="6720220" y="965503"/>
            <a:ext cx="5338254" cy="1187761"/>
          </a:xfrm>
          <a:prstGeom prst="rect">
            <a:avLst/>
          </a:prstGeom>
        </p:spPr>
      </p:pic>
    </p:spTree>
    <p:extLst>
      <p:ext uri="{BB962C8B-B14F-4D97-AF65-F5344CB8AC3E}">
        <p14:creationId xmlns:p14="http://schemas.microsoft.com/office/powerpoint/2010/main" val="373214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EAB2-6AB9-4B7F-863C-C52087B09275}"/>
              </a:ext>
            </a:extLst>
          </p:cNvPr>
          <p:cNvSpPr>
            <a:spLocks noGrp="1"/>
          </p:cNvSpPr>
          <p:nvPr>
            <p:ph type="title"/>
          </p:nvPr>
        </p:nvSpPr>
        <p:spPr>
          <a:xfrm>
            <a:off x="919119" y="639096"/>
            <a:ext cx="10353762" cy="457200"/>
          </a:xfrm>
        </p:spPr>
        <p:txBody>
          <a:bodyPr>
            <a:normAutofit fontScale="90000"/>
          </a:bodyPr>
          <a:lstStyle/>
          <a:p>
            <a:r>
              <a:rPr lang="en-IN" sz="3200" b="1" i="0" dirty="0">
                <a:solidFill>
                  <a:schemeClr val="tx1"/>
                </a:solidFill>
                <a:effectLst/>
                <a:latin typeface="Times New Roman" panose="02020603050405020304" pitchFamily="18" charset="0"/>
                <a:cs typeface="Times New Roman" panose="02020603050405020304" pitchFamily="18" charset="0"/>
              </a:rPr>
              <a:t>Baseline Model: </a:t>
            </a:r>
            <a:r>
              <a:rPr lang="en-IN" sz="3200" b="1" i="0" dirty="0" err="1">
                <a:solidFill>
                  <a:schemeClr val="tx1"/>
                </a:solidFill>
                <a:effectLst/>
                <a:latin typeface="Times New Roman" panose="02020603050405020304" pitchFamily="18" charset="0"/>
                <a:cs typeface="Times New Roman" panose="02020603050405020304" pitchFamily="18" charset="0"/>
              </a:rPr>
              <a:t>Bidirectonal</a:t>
            </a:r>
            <a:r>
              <a:rPr lang="en-IN" sz="3200" b="1" i="0" dirty="0">
                <a:solidFill>
                  <a:schemeClr val="tx1"/>
                </a:solidFill>
                <a:effectLst/>
                <a:latin typeface="Times New Roman" panose="02020603050405020304" pitchFamily="18" charset="0"/>
                <a:cs typeface="Times New Roman" panose="02020603050405020304" pitchFamily="18" charset="0"/>
              </a:rPr>
              <a:t> RNN model</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3E56F38-CF25-4E9C-A3C5-F84C5182D32D}"/>
              </a:ext>
            </a:extLst>
          </p:cNvPr>
          <p:cNvSpPr txBox="1"/>
          <p:nvPr/>
        </p:nvSpPr>
        <p:spPr>
          <a:xfrm>
            <a:off x="381838" y="1571863"/>
            <a:ext cx="11416872" cy="3139321"/>
          </a:xfrm>
          <a:prstGeom prst="rect">
            <a:avLst/>
          </a:prstGeom>
          <a:noFill/>
        </p:spPr>
        <p:txBody>
          <a:bodyPr wrap="square" rtlCol="0">
            <a:spAutoFit/>
          </a:bodyPr>
          <a:lstStyle/>
          <a:p>
            <a:pPr algn="just"/>
            <a:r>
              <a:rPr lang="en-US" b="0" i="0" dirty="0">
                <a:effectLst/>
                <a:latin typeface="Times New Roman" panose="02020603050405020304" pitchFamily="18" charset="0"/>
                <a:cs typeface="Times New Roman" panose="02020603050405020304" pitchFamily="18" charset="0"/>
              </a:rPr>
              <a:t>LSTM stands for Long Short-Term Memory, is a Gated Recurrent Neural Network, and bidirectional LSTM is just an extension to that model. The key feature is that those networks can store information that can be used for future cell processing. We can think of LSTM as an RNN with some memory pool that has two key vectors:</a:t>
            </a:r>
          </a:p>
          <a:p>
            <a:pPr lvl="1" algn="just"/>
            <a:r>
              <a:rPr lang="en-US" b="0" i="0" dirty="0">
                <a:effectLst/>
                <a:latin typeface="Times New Roman" panose="02020603050405020304" pitchFamily="18" charset="0"/>
                <a:cs typeface="Times New Roman" panose="02020603050405020304" pitchFamily="18" charset="0"/>
              </a:rPr>
              <a:t>(1) Short-term state: keeps the output at the current time step.</a:t>
            </a:r>
          </a:p>
          <a:p>
            <a:pPr lvl="1" algn="just"/>
            <a:r>
              <a:rPr lang="en-US" b="0" i="0" dirty="0">
                <a:effectLst/>
                <a:latin typeface="Times New Roman" panose="02020603050405020304" pitchFamily="18" charset="0"/>
                <a:cs typeface="Times New Roman" panose="02020603050405020304" pitchFamily="18" charset="0"/>
              </a:rPr>
              <a:t>(2) Long-term state: stores, reads, and rejects items meant for the long-term while passing through the network.</a:t>
            </a:r>
          </a:p>
          <a:p>
            <a:pPr lvl="1" algn="just"/>
            <a:endParaRPr lang="en-US" b="0" i="0" dirty="0">
              <a:effectLst/>
              <a:latin typeface="Times New Roman" panose="02020603050405020304" pitchFamily="18" charset="0"/>
              <a:cs typeface="Times New Roman" panose="02020603050405020304" pitchFamily="18" charset="0"/>
            </a:endParaRPr>
          </a:p>
          <a:p>
            <a:pPr algn="l"/>
            <a:r>
              <a:rPr lang="en-US" b="0" i="0" dirty="0">
                <a:effectLst/>
                <a:latin typeface="charter"/>
              </a:rPr>
              <a:t>In bidirectional LSTM, instead of training a single model, we introduce two. The first model learns the sequence of the input provided, and the second model learns the reverse of that sequence. Since we do have two models trained, we need to build a mechanism to combine both.</a:t>
            </a:r>
          </a:p>
          <a:p>
            <a:pPr algn="just"/>
            <a:endParaRPr lang="en-US" b="0" i="0" dirty="0">
              <a:effectLst/>
              <a:latin typeface="Times New Roman" panose="02020603050405020304" pitchFamily="18" charset="0"/>
              <a:cs typeface="Times New Roman" panose="02020603050405020304" pitchFamily="18" charset="0"/>
            </a:endParaRPr>
          </a:p>
          <a:p>
            <a:r>
              <a:rPr lang="en-IN" dirty="0"/>
              <a:t>Why did we decided to use Bi-LSTM instead of LSTM?</a:t>
            </a:r>
          </a:p>
        </p:txBody>
      </p:sp>
    </p:spTree>
    <p:extLst>
      <p:ext uri="{BB962C8B-B14F-4D97-AF65-F5344CB8AC3E}">
        <p14:creationId xmlns:p14="http://schemas.microsoft.com/office/powerpoint/2010/main" val="4220284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CB59F5-FBE5-411A-9354-CCD69BE42ACE}"/>
              </a:ext>
            </a:extLst>
          </p:cNvPr>
          <p:cNvPicPr>
            <a:picLocks noGrp="1" noChangeAspect="1"/>
          </p:cNvPicPr>
          <p:nvPr>
            <p:ph idx="1"/>
          </p:nvPr>
        </p:nvPicPr>
        <p:blipFill>
          <a:blip r:embed="rId2"/>
          <a:stretch>
            <a:fillRect/>
          </a:stretch>
        </p:blipFill>
        <p:spPr>
          <a:xfrm>
            <a:off x="1955018" y="429740"/>
            <a:ext cx="8614659" cy="3859023"/>
          </a:xfrm>
          <a:prstGeom prst="rect">
            <a:avLst/>
          </a:prstGeom>
        </p:spPr>
      </p:pic>
      <p:pic>
        <p:nvPicPr>
          <p:cNvPr id="6" name="Picture 5">
            <a:extLst>
              <a:ext uri="{FF2B5EF4-FFF2-40B4-BE49-F238E27FC236}">
                <a16:creationId xmlns:a16="http://schemas.microsoft.com/office/drawing/2014/main" id="{209E857E-C042-48B5-941A-B5419422CC36}"/>
              </a:ext>
            </a:extLst>
          </p:cNvPr>
          <p:cNvPicPr>
            <a:picLocks noChangeAspect="1"/>
          </p:cNvPicPr>
          <p:nvPr/>
        </p:nvPicPr>
        <p:blipFill>
          <a:blip r:embed="rId3"/>
          <a:stretch>
            <a:fillRect/>
          </a:stretch>
        </p:blipFill>
        <p:spPr>
          <a:xfrm>
            <a:off x="2937725" y="4473700"/>
            <a:ext cx="6649244" cy="1954560"/>
          </a:xfrm>
          <a:prstGeom prst="rect">
            <a:avLst/>
          </a:prstGeom>
        </p:spPr>
      </p:pic>
    </p:spTree>
    <p:extLst>
      <p:ext uri="{BB962C8B-B14F-4D97-AF65-F5344CB8AC3E}">
        <p14:creationId xmlns:p14="http://schemas.microsoft.com/office/powerpoint/2010/main" val="38209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D9CC7B0-4340-42A0-8C08-B1927D48327A}"/>
              </a:ext>
            </a:extLst>
          </p:cNvPr>
          <p:cNvSpPr/>
          <p:nvPr/>
        </p:nvSpPr>
        <p:spPr>
          <a:xfrm>
            <a:off x="3024036" y="117991"/>
            <a:ext cx="5756169" cy="44441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Content Placeholder 4" descr="Chart, treemap chart&#10;&#10;Description automatically generated">
            <a:extLst>
              <a:ext uri="{FF2B5EF4-FFF2-40B4-BE49-F238E27FC236}">
                <a16:creationId xmlns:a16="http://schemas.microsoft.com/office/drawing/2014/main" id="{3B992C3A-A7C9-4ABD-A7EE-F791C45BF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280" y="242991"/>
            <a:ext cx="5307679" cy="4194180"/>
          </a:xfrm>
        </p:spPr>
      </p:pic>
      <p:sp>
        <p:nvSpPr>
          <p:cNvPr id="10" name="Rectangle: Rounded Corners 9">
            <a:extLst>
              <a:ext uri="{FF2B5EF4-FFF2-40B4-BE49-F238E27FC236}">
                <a16:creationId xmlns:a16="http://schemas.microsoft.com/office/drawing/2014/main" id="{6DEE61E0-8655-406F-835A-E9678F288CE6}"/>
              </a:ext>
            </a:extLst>
          </p:cNvPr>
          <p:cNvSpPr/>
          <p:nvPr/>
        </p:nvSpPr>
        <p:spPr>
          <a:xfrm>
            <a:off x="295552" y="3864077"/>
            <a:ext cx="4030329" cy="26596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descr="Chart, line chart&#10;&#10;Description automatically generated">
            <a:extLst>
              <a:ext uri="{FF2B5EF4-FFF2-40B4-BE49-F238E27FC236}">
                <a16:creationId xmlns:a16="http://schemas.microsoft.com/office/drawing/2014/main" id="{4FC9B2C5-8493-480B-B4DF-CB805FFE8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94" y="3910125"/>
            <a:ext cx="3519844" cy="2630421"/>
          </a:xfrm>
          <a:prstGeom prst="rect">
            <a:avLst/>
          </a:prstGeom>
        </p:spPr>
      </p:pic>
      <p:sp>
        <p:nvSpPr>
          <p:cNvPr id="11" name="Rectangle: Rounded Corners 10">
            <a:extLst>
              <a:ext uri="{FF2B5EF4-FFF2-40B4-BE49-F238E27FC236}">
                <a16:creationId xmlns:a16="http://schemas.microsoft.com/office/drawing/2014/main" id="{689467AD-0819-44E2-8781-D9B8253E850B}"/>
              </a:ext>
            </a:extLst>
          </p:cNvPr>
          <p:cNvSpPr/>
          <p:nvPr/>
        </p:nvSpPr>
        <p:spPr>
          <a:xfrm>
            <a:off x="7777316" y="4031224"/>
            <a:ext cx="4012043" cy="2571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descr="Chart, line chart&#10;&#10;Description automatically generated">
            <a:extLst>
              <a:ext uri="{FF2B5EF4-FFF2-40B4-BE49-F238E27FC236}">
                <a16:creationId xmlns:a16="http://schemas.microsoft.com/office/drawing/2014/main" id="{887F7416-9E84-429B-A832-8B299FBEA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324" y="4116792"/>
            <a:ext cx="3347918" cy="2423754"/>
          </a:xfrm>
          <a:prstGeom prst="rect">
            <a:avLst/>
          </a:prstGeom>
        </p:spPr>
      </p:pic>
    </p:spTree>
    <p:extLst>
      <p:ext uri="{BB962C8B-B14F-4D97-AF65-F5344CB8AC3E}">
        <p14:creationId xmlns:p14="http://schemas.microsoft.com/office/powerpoint/2010/main" val="407624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F99D-F365-4BAB-A987-61E738E61F37}"/>
              </a:ext>
            </a:extLst>
          </p:cNvPr>
          <p:cNvSpPr>
            <a:spLocks noGrp="1"/>
          </p:cNvSpPr>
          <p:nvPr>
            <p:ph type="title"/>
          </p:nvPr>
        </p:nvSpPr>
        <p:spPr/>
        <p:txBody>
          <a:bodyPr/>
          <a:lstStyle/>
          <a:p>
            <a:r>
              <a:rPr lang="en-CA" dirty="0"/>
              <a:t>Modeling using Universal Sentence Encoder</a:t>
            </a:r>
            <a:endParaRPr lang="en-IN" dirty="0"/>
          </a:p>
        </p:txBody>
      </p:sp>
      <p:sp>
        <p:nvSpPr>
          <p:cNvPr id="3" name="Content Placeholder 2">
            <a:extLst>
              <a:ext uri="{FF2B5EF4-FFF2-40B4-BE49-F238E27FC236}">
                <a16:creationId xmlns:a16="http://schemas.microsoft.com/office/drawing/2014/main" id="{F1F51653-909C-405E-8D30-8888180F72AA}"/>
              </a:ext>
            </a:extLst>
          </p:cNvPr>
          <p:cNvSpPr>
            <a:spLocks noGrp="1"/>
          </p:cNvSpPr>
          <p:nvPr>
            <p:ph idx="1"/>
          </p:nvPr>
        </p:nvSpPr>
        <p:spPr/>
        <p:txBody>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The main difference between the embedding layer we created, and the Universal Sentence Encoder is that rather than create a word-level embedding, the Universal Sentence Encoder, as you might've guessed, creates a whole sentence-level embedding.</a:t>
            </a:r>
          </a:p>
          <a:p>
            <a:pPr algn="just"/>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3AED2F-0786-4160-B95F-BC53523DB363}"/>
              </a:ext>
            </a:extLst>
          </p:cNvPr>
          <p:cNvPicPr>
            <a:picLocks noChangeAspect="1"/>
          </p:cNvPicPr>
          <p:nvPr/>
        </p:nvPicPr>
        <p:blipFill>
          <a:blip r:embed="rId2"/>
          <a:stretch>
            <a:fillRect/>
          </a:stretch>
        </p:blipFill>
        <p:spPr>
          <a:xfrm>
            <a:off x="1369677" y="3065687"/>
            <a:ext cx="9441998" cy="3086367"/>
          </a:xfrm>
          <a:prstGeom prst="rect">
            <a:avLst/>
          </a:prstGeom>
        </p:spPr>
      </p:pic>
    </p:spTree>
    <p:extLst>
      <p:ext uri="{BB962C8B-B14F-4D97-AF65-F5344CB8AC3E}">
        <p14:creationId xmlns:p14="http://schemas.microsoft.com/office/powerpoint/2010/main" val="2889601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74C48D-E79F-469D-970F-7863BEAAE718}"/>
              </a:ext>
            </a:extLst>
          </p:cNvPr>
          <p:cNvPicPr>
            <a:picLocks noChangeAspect="1"/>
          </p:cNvPicPr>
          <p:nvPr/>
        </p:nvPicPr>
        <p:blipFill>
          <a:blip r:embed="rId2"/>
          <a:stretch>
            <a:fillRect/>
          </a:stretch>
        </p:blipFill>
        <p:spPr>
          <a:xfrm>
            <a:off x="1536738" y="546497"/>
            <a:ext cx="9472481" cy="1242168"/>
          </a:xfrm>
          <a:prstGeom prst="rect">
            <a:avLst/>
          </a:prstGeom>
        </p:spPr>
      </p:pic>
      <p:pic>
        <p:nvPicPr>
          <p:cNvPr id="7" name="Picture 6">
            <a:extLst>
              <a:ext uri="{FF2B5EF4-FFF2-40B4-BE49-F238E27FC236}">
                <a16:creationId xmlns:a16="http://schemas.microsoft.com/office/drawing/2014/main" id="{C69E1CE4-338B-464D-86C1-A16D87FCD256}"/>
              </a:ext>
            </a:extLst>
          </p:cNvPr>
          <p:cNvPicPr>
            <a:picLocks noChangeAspect="1"/>
          </p:cNvPicPr>
          <p:nvPr/>
        </p:nvPicPr>
        <p:blipFill>
          <a:blip r:embed="rId3"/>
          <a:stretch>
            <a:fillRect/>
          </a:stretch>
        </p:blipFill>
        <p:spPr>
          <a:xfrm>
            <a:off x="1536739" y="1984857"/>
            <a:ext cx="9472481" cy="4519614"/>
          </a:xfrm>
          <a:prstGeom prst="rect">
            <a:avLst/>
          </a:prstGeom>
        </p:spPr>
      </p:pic>
    </p:spTree>
    <p:extLst>
      <p:ext uri="{BB962C8B-B14F-4D97-AF65-F5344CB8AC3E}">
        <p14:creationId xmlns:p14="http://schemas.microsoft.com/office/powerpoint/2010/main" val="69188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E5A0-8F79-4DEC-925B-09AC42EC5A78}"/>
              </a:ext>
            </a:extLst>
          </p:cNvPr>
          <p:cNvSpPr>
            <a:spLocks noGrp="1"/>
          </p:cNvSpPr>
          <p:nvPr>
            <p:ph type="title"/>
          </p:nvPr>
        </p:nvSpPr>
        <p:spPr/>
        <p:txBody>
          <a:bodyPr/>
          <a:lstStyle/>
          <a:p>
            <a:pPr algn="l"/>
            <a:r>
              <a:rPr lang="en-CA" dirty="0"/>
              <a:t>Contents</a:t>
            </a:r>
            <a:endParaRPr lang="en-IN" dirty="0"/>
          </a:p>
        </p:txBody>
      </p:sp>
      <p:sp>
        <p:nvSpPr>
          <p:cNvPr id="3" name="Content Placeholder 2">
            <a:extLst>
              <a:ext uri="{FF2B5EF4-FFF2-40B4-BE49-F238E27FC236}">
                <a16:creationId xmlns:a16="http://schemas.microsoft.com/office/drawing/2014/main" id="{80BF25AC-A742-410A-BA9D-47428C04838E}"/>
              </a:ext>
            </a:extLst>
          </p:cNvPr>
          <p:cNvSpPr>
            <a:spLocks noGrp="1"/>
          </p:cNvSpPr>
          <p:nvPr>
            <p:ph idx="1"/>
          </p:nvPr>
        </p:nvSpPr>
        <p:spPr/>
        <p:txBody>
          <a:bodyPr/>
          <a:lstStyle/>
          <a:p>
            <a:pPr algn="l" rtl="0" fontAlgn="base">
              <a:buFont typeface="Arial" panose="020B0604020202020204" pitchFamily="34" charset="0"/>
              <a:buChar char="•"/>
            </a:pPr>
            <a:r>
              <a:rPr lang="en-IN" b="1" i="0" u="none" strike="noStrike" dirty="0">
                <a:solidFill>
                  <a:srgbClr val="FFFFFF"/>
                </a:solidFill>
                <a:effectLst/>
                <a:latin typeface="Times New Roman" panose="02020603050405020304" pitchFamily="18" charset="0"/>
              </a:rPr>
              <a:t>Problem Statement</a:t>
            </a:r>
            <a:r>
              <a:rPr lang="en-US" b="0" i="0" dirty="0">
                <a:solidFill>
                  <a:srgbClr val="FFFFFF"/>
                </a:solidFill>
                <a:effectLst/>
                <a:latin typeface="Times New Roman" panose="02020603050405020304" pitchFamily="18"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IN" b="1" i="0" u="none" strike="noStrike" dirty="0">
                <a:solidFill>
                  <a:srgbClr val="FFFFFF"/>
                </a:solidFill>
                <a:effectLst/>
                <a:latin typeface="Times New Roman" panose="02020603050405020304" pitchFamily="18" charset="0"/>
              </a:rPr>
              <a:t>Dataset Description</a:t>
            </a:r>
            <a:r>
              <a:rPr lang="en-US" b="0" i="0" dirty="0">
                <a:solidFill>
                  <a:srgbClr val="FFFFFF"/>
                </a:solidFill>
                <a:effectLst/>
                <a:latin typeface="Times New Roman" panose="02020603050405020304" pitchFamily="18"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IN" b="1" i="0" u="none" strike="noStrike" dirty="0">
                <a:solidFill>
                  <a:srgbClr val="FFFFFF"/>
                </a:solidFill>
                <a:effectLst/>
                <a:latin typeface="Times New Roman" panose="02020603050405020304" pitchFamily="18" charset="0"/>
              </a:rPr>
              <a:t>Exploratory Data Analysis</a:t>
            </a:r>
            <a:r>
              <a:rPr lang="en-US" b="0" i="0" dirty="0">
                <a:solidFill>
                  <a:srgbClr val="FFFFFF"/>
                </a:solidFill>
                <a:effectLst/>
                <a:latin typeface="Times New Roman" panose="02020603050405020304" pitchFamily="18"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CA" b="1" i="0" u="none" strike="noStrike" dirty="0">
                <a:solidFill>
                  <a:srgbClr val="FFFFFF"/>
                </a:solidFill>
                <a:effectLst/>
                <a:latin typeface="Times New Roman" panose="02020603050405020304" pitchFamily="18" charset="0"/>
              </a:rPr>
              <a:t>Data Pre-Processing</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CA" b="1" i="0" u="none" strike="noStrike" dirty="0">
                <a:solidFill>
                  <a:srgbClr val="FFFFFF"/>
                </a:solidFill>
                <a:effectLst/>
                <a:latin typeface="Times New Roman" panose="02020603050405020304" pitchFamily="18" charset="0"/>
              </a:rPr>
              <a:t>Machine Learning Modeling</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CA" b="1" i="0" u="none" strike="noStrike" dirty="0">
                <a:solidFill>
                  <a:srgbClr val="FFFFFF"/>
                </a:solidFill>
                <a:effectLst/>
                <a:latin typeface="Times New Roman" panose="02020603050405020304" pitchFamily="18" charset="0"/>
              </a:rPr>
              <a:t>Deep Learning Modeling</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IN" b="1" i="0" u="none" strike="noStrike" dirty="0">
                <a:solidFill>
                  <a:srgbClr val="FFFFFF"/>
                </a:solidFill>
                <a:effectLst/>
                <a:latin typeface="Times New Roman" panose="02020603050405020304" pitchFamily="18" charset="0"/>
              </a:rPr>
              <a:t>Results</a:t>
            </a:r>
            <a:endParaRPr lang="en-US" b="0" i="0" dirty="0">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716891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E753-8462-413B-8C21-2909482C31BA}"/>
              </a:ext>
            </a:extLst>
          </p:cNvPr>
          <p:cNvSpPr>
            <a:spLocks noGrp="1"/>
          </p:cNvSpPr>
          <p:nvPr>
            <p:ph type="title"/>
          </p:nvPr>
        </p:nvSpPr>
        <p:spPr/>
        <p:txBody>
          <a:bodyPr>
            <a:normAutofit fontScale="90000"/>
          </a:bodyPr>
          <a:lstStyle/>
          <a:p>
            <a:r>
              <a:rPr lang="en-CA" dirty="0"/>
              <a:t>Evaluating our Models performance and comparing it with the Bi-LSTM baseline model</a:t>
            </a:r>
            <a:endParaRPr lang="en-IN" dirty="0"/>
          </a:p>
        </p:txBody>
      </p:sp>
      <p:pic>
        <p:nvPicPr>
          <p:cNvPr id="5" name="Content Placeholder 4">
            <a:extLst>
              <a:ext uri="{FF2B5EF4-FFF2-40B4-BE49-F238E27FC236}">
                <a16:creationId xmlns:a16="http://schemas.microsoft.com/office/drawing/2014/main" id="{42461AF8-6058-4504-9F08-2E951AA28E03}"/>
              </a:ext>
            </a:extLst>
          </p:cNvPr>
          <p:cNvPicPr>
            <a:picLocks noGrp="1" noChangeAspect="1"/>
          </p:cNvPicPr>
          <p:nvPr>
            <p:ph idx="1"/>
          </p:nvPr>
        </p:nvPicPr>
        <p:blipFill>
          <a:blip r:embed="rId2"/>
          <a:stretch>
            <a:fillRect/>
          </a:stretch>
        </p:blipFill>
        <p:spPr>
          <a:xfrm>
            <a:off x="3161610" y="3756433"/>
            <a:ext cx="5630126" cy="2616819"/>
          </a:xfrm>
        </p:spPr>
      </p:pic>
      <p:pic>
        <p:nvPicPr>
          <p:cNvPr id="7" name="Picture 6">
            <a:extLst>
              <a:ext uri="{FF2B5EF4-FFF2-40B4-BE49-F238E27FC236}">
                <a16:creationId xmlns:a16="http://schemas.microsoft.com/office/drawing/2014/main" id="{81E762F6-76E7-446F-9AFB-04AA7DFF1990}"/>
              </a:ext>
            </a:extLst>
          </p:cNvPr>
          <p:cNvPicPr>
            <a:picLocks noChangeAspect="1"/>
          </p:cNvPicPr>
          <p:nvPr/>
        </p:nvPicPr>
        <p:blipFill>
          <a:blip r:embed="rId3"/>
          <a:stretch>
            <a:fillRect/>
          </a:stretch>
        </p:blipFill>
        <p:spPr>
          <a:xfrm>
            <a:off x="2104010" y="1907483"/>
            <a:ext cx="7973332" cy="1521517"/>
          </a:xfrm>
          <a:prstGeom prst="rect">
            <a:avLst/>
          </a:prstGeom>
        </p:spPr>
      </p:pic>
    </p:spTree>
    <p:extLst>
      <p:ext uri="{BB962C8B-B14F-4D97-AF65-F5344CB8AC3E}">
        <p14:creationId xmlns:p14="http://schemas.microsoft.com/office/powerpoint/2010/main" val="3725820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DA13FAB-EB80-4000-9304-11406D7BED6F}"/>
              </a:ext>
            </a:extLst>
          </p:cNvPr>
          <p:cNvSpPr/>
          <p:nvPr/>
        </p:nvSpPr>
        <p:spPr>
          <a:xfrm>
            <a:off x="2487562" y="0"/>
            <a:ext cx="6980904" cy="45818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CC0FC504-881D-4487-A98C-8A90D9E71B0D}"/>
              </a:ext>
            </a:extLst>
          </p:cNvPr>
          <p:cNvSpPr/>
          <p:nvPr/>
        </p:nvSpPr>
        <p:spPr>
          <a:xfrm>
            <a:off x="8263668" y="4136222"/>
            <a:ext cx="3682526" cy="2561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Content Placeholder 4" descr="Chart, line chart&#10;&#10;Description automatically generated">
            <a:extLst>
              <a:ext uri="{FF2B5EF4-FFF2-40B4-BE49-F238E27FC236}">
                <a16:creationId xmlns:a16="http://schemas.microsoft.com/office/drawing/2014/main" id="{D9728AD8-292B-47CC-81DF-D54C9D290F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3668" y="4136222"/>
            <a:ext cx="3580514" cy="2633288"/>
          </a:xfrm>
        </p:spPr>
      </p:pic>
      <p:pic>
        <p:nvPicPr>
          <p:cNvPr id="7" name="Picture 6" descr="Chart, treemap chart&#10;&#10;Description automatically generated">
            <a:extLst>
              <a:ext uri="{FF2B5EF4-FFF2-40B4-BE49-F238E27FC236}">
                <a16:creationId xmlns:a16="http://schemas.microsoft.com/office/drawing/2014/main" id="{CAE4DE3C-27B7-4307-BDCF-A757E72C2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109" y="88490"/>
            <a:ext cx="5957781" cy="4411672"/>
          </a:xfrm>
          <a:prstGeom prst="rect">
            <a:avLst/>
          </a:prstGeom>
        </p:spPr>
      </p:pic>
      <p:sp>
        <p:nvSpPr>
          <p:cNvPr id="10" name="Rectangle: Rounded Corners 9">
            <a:extLst>
              <a:ext uri="{FF2B5EF4-FFF2-40B4-BE49-F238E27FC236}">
                <a16:creationId xmlns:a16="http://schemas.microsoft.com/office/drawing/2014/main" id="{B3AC82CD-E41B-4246-820B-AB91A97C8014}"/>
              </a:ext>
            </a:extLst>
          </p:cNvPr>
          <p:cNvSpPr/>
          <p:nvPr/>
        </p:nvSpPr>
        <p:spPr>
          <a:xfrm>
            <a:off x="347818" y="4208206"/>
            <a:ext cx="3830892" cy="2561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descr="Chart, line chart&#10;&#10;Description automatically generated">
            <a:extLst>
              <a:ext uri="{FF2B5EF4-FFF2-40B4-BE49-F238E27FC236}">
                <a16:creationId xmlns:a16="http://schemas.microsoft.com/office/drawing/2014/main" id="{381C0CFF-EBA2-4CBC-8F07-C92E425BE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18" y="4136222"/>
            <a:ext cx="3580514" cy="2633288"/>
          </a:xfrm>
          <a:prstGeom prst="rect">
            <a:avLst/>
          </a:prstGeom>
        </p:spPr>
      </p:pic>
    </p:spTree>
    <p:extLst>
      <p:ext uri="{BB962C8B-B14F-4D97-AF65-F5344CB8AC3E}">
        <p14:creationId xmlns:p14="http://schemas.microsoft.com/office/powerpoint/2010/main" val="4039882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0E67D-0256-43A8-926C-7EAA39A1196A}"/>
              </a:ext>
            </a:extLst>
          </p:cNvPr>
          <p:cNvSpPr>
            <a:spLocks noGrp="1"/>
          </p:cNvSpPr>
          <p:nvPr>
            <p:ph type="title"/>
          </p:nvPr>
        </p:nvSpPr>
        <p:spPr>
          <a:xfrm>
            <a:off x="1080944" y="386843"/>
            <a:ext cx="6234257" cy="479382"/>
          </a:xfrm>
        </p:spPr>
        <p:txBody>
          <a:bodyPr anchor="b">
            <a:noAutofit/>
          </a:bodyPr>
          <a:lstStyle/>
          <a:p>
            <a:pPr algn="l"/>
            <a:r>
              <a:rPr lang="en-CA" sz="2800" b="1" dirty="0">
                <a:ln>
                  <a:solidFill>
                    <a:srgbClr val="404040">
                      <a:alpha val="10000"/>
                    </a:srgbClr>
                  </a:solidFill>
                </a:ln>
                <a:solidFill>
                  <a:srgbClr val="DADADA"/>
                </a:solidFill>
                <a:latin typeface="Times New Roman" panose="02020603050405020304" pitchFamily="18" charset="0"/>
                <a:cs typeface="Times New Roman" panose="02020603050405020304" pitchFamily="18" charset="0"/>
              </a:rPr>
              <a:t>Our experiments</a:t>
            </a:r>
            <a:endParaRPr lang="en-IN" sz="2800" b="1" dirty="0">
              <a:ln>
                <a:solidFill>
                  <a:srgbClr val="404040">
                    <a:alpha val="10000"/>
                  </a:srgbClr>
                </a:solidFill>
              </a:ln>
              <a:solidFill>
                <a:srgbClr val="DADADA"/>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12DE3C5-81B6-4B1B-8DC2-97EEF0D598AB}"/>
              </a:ext>
            </a:extLst>
          </p:cNvPr>
          <p:cNvSpPr>
            <a:spLocks noGrp="1"/>
          </p:cNvSpPr>
          <p:nvPr>
            <p:ph idx="1"/>
          </p:nvPr>
        </p:nvSpPr>
        <p:spPr>
          <a:xfrm>
            <a:off x="108155" y="1188613"/>
            <a:ext cx="4444180" cy="4886632"/>
          </a:xfrm>
        </p:spPr>
        <p:txBody>
          <a:bodyPr anchor="t">
            <a:normAutofit/>
          </a:bodyPr>
          <a:lstStyle/>
          <a:p>
            <a:pPr algn="just">
              <a:lnSpc>
                <a:spcPct val="90000"/>
              </a:lnSpc>
            </a:pPr>
            <a:r>
              <a:rPr lang="en-US" b="1" i="0" u="sng"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Finding the most wrong examples</a:t>
            </a:r>
          </a:p>
          <a:p>
            <a:pPr lvl="1" algn="just">
              <a:lnSpc>
                <a:spcPct val="90000"/>
              </a:lnSpc>
            </a:pPr>
            <a:r>
              <a:rPr lang="en-US"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We mentioned before that if many of our modelling experiments are returning similar results, despite using different kinds of models, it's a good idea to return to the data and inspect why this might be.</a:t>
            </a:r>
          </a:p>
          <a:p>
            <a:pPr lvl="1" algn="just">
              <a:lnSpc>
                <a:spcPct val="90000"/>
              </a:lnSpc>
            </a:pPr>
            <a:r>
              <a:rPr lang="en-US"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One of the best ways to inspect your data is to sort your model's predictions and find the samples it got </a:t>
            </a:r>
            <a:r>
              <a:rPr lang="en-US" b="0" i="1"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most</a:t>
            </a:r>
            <a:r>
              <a:rPr lang="en-US" b="0" i="0" dirty="0">
                <a:ln>
                  <a:solidFill>
                    <a:srgbClr val="404040">
                      <a:alpha val="10000"/>
                    </a:srgbClr>
                  </a:solidFill>
                </a:ln>
                <a:solidFill>
                  <a:srgbClr val="DADADA"/>
                </a:solidFill>
                <a:effectLst/>
                <a:latin typeface="Times New Roman" panose="02020603050405020304" pitchFamily="18" charset="0"/>
                <a:cs typeface="Times New Roman" panose="02020603050405020304" pitchFamily="18" charset="0"/>
              </a:rPr>
              <a:t> wrong, meaning, what predictions had a high prediction probability but turned out to be wrong.</a:t>
            </a:r>
          </a:p>
          <a:p>
            <a:pPr>
              <a:lnSpc>
                <a:spcPct val="90000"/>
              </a:lnSpc>
            </a:pPr>
            <a:endParaRPr lang="en-IN" sz="1400" dirty="0">
              <a:ln>
                <a:solidFill>
                  <a:srgbClr val="404040">
                    <a:alpha val="10000"/>
                  </a:srgbClr>
                </a:solidFill>
              </a:ln>
              <a:solidFill>
                <a:srgbClr val="DADADA"/>
              </a:solidFill>
            </a:endParaRPr>
          </a:p>
        </p:txBody>
      </p:sp>
      <p:pic>
        <p:nvPicPr>
          <p:cNvPr id="5" name="Picture 4">
            <a:extLst>
              <a:ext uri="{FF2B5EF4-FFF2-40B4-BE49-F238E27FC236}">
                <a16:creationId xmlns:a16="http://schemas.microsoft.com/office/drawing/2014/main" id="{6FC379A3-BADF-4AB1-9736-1522EF58745C}"/>
              </a:ext>
            </a:extLst>
          </p:cNvPr>
          <p:cNvPicPr>
            <a:picLocks noChangeAspect="1"/>
          </p:cNvPicPr>
          <p:nvPr/>
        </p:nvPicPr>
        <p:blipFill>
          <a:blip r:embed="rId2"/>
          <a:stretch>
            <a:fillRect/>
          </a:stretch>
        </p:blipFill>
        <p:spPr>
          <a:xfrm>
            <a:off x="4906339" y="1942809"/>
            <a:ext cx="6642193" cy="2972381"/>
          </a:xfrm>
          <a:prstGeom prst="rect">
            <a:avLst/>
          </a:prstGeom>
        </p:spPr>
      </p:pic>
    </p:spTree>
    <p:extLst>
      <p:ext uri="{BB962C8B-B14F-4D97-AF65-F5344CB8AC3E}">
        <p14:creationId xmlns:p14="http://schemas.microsoft.com/office/powerpoint/2010/main" val="26307448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649C-879F-43FC-93CC-3D2463A18CBC}"/>
              </a:ext>
            </a:extLst>
          </p:cNvPr>
          <p:cNvSpPr>
            <a:spLocks noGrp="1"/>
          </p:cNvSpPr>
          <p:nvPr>
            <p:ph type="title"/>
          </p:nvPr>
        </p:nvSpPr>
        <p:spPr>
          <a:xfrm>
            <a:off x="2683904" y="294967"/>
            <a:ext cx="6824192" cy="639097"/>
          </a:xfrm>
        </p:spPr>
        <p:txBody>
          <a:bodyPr>
            <a:normAutofit/>
          </a:bodyPr>
          <a:lstStyle/>
          <a:p>
            <a:r>
              <a:rPr lang="en-US" sz="2800" b="1" i="0" dirty="0">
                <a:solidFill>
                  <a:schemeClr val="tx1"/>
                </a:solidFill>
                <a:effectLst/>
                <a:latin typeface="Times New Roman" panose="02020603050405020304" pitchFamily="18" charset="0"/>
                <a:cs typeface="Times New Roman" panose="02020603050405020304" pitchFamily="18" charset="0"/>
              </a:rPr>
              <a:t>Making predictions on the new data</a:t>
            </a:r>
            <a:endParaRPr lang="en-IN" sz="28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39B8596-1565-4397-A390-F0BB9F6A3815}"/>
              </a:ext>
            </a:extLst>
          </p:cNvPr>
          <p:cNvPicPr>
            <a:picLocks noGrp="1" noChangeAspect="1"/>
          </p:cNvPicPr>
          <p:nvPr>
            <p:ph idx="1"/>
          </p:nvPr>
        </p:nvPicPr>
        <p:blipFill>
          <a:blip r:embed="rId2"/>
          <a:stretch>
            <a:fillRect/>
          </a:stretch>
        </p:blipFill>
        <p:spPr>
          <a:xfrm>
            <a:off x="1511328" y="1304957"/>
            <a:ext cx="9533446" cy="3635055"/>
          </a:xfrm>
        </p:spPr>
      </p:pic>
      <p:pic>
        <p:nvPicPr>
          <p:cNvPr id="7" name="Picture 6" descr="A person in a green shirt&#10;&#10;Description automatically generated">
            <a:extLst>
              <a:ext uri="{FF2B5EF4-FFF2-40B4-BE49-F238E27FC236}">
                <a16:creationId xmlns:a16="http://schemas.microsoft.com/office/drawing/2014/main" id="{3AAF7C8F-BEB0-4992-999E-D4F15B24A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075" y="4893657"/>
            <a:ext cx="2344532" cy="1816631"/>
          </a:xfrm>
          <a:prstGeom prst="rect">
            <a:avLst/>
          </a:prstGeom>
        </p:spPr>
      </p:pic>
      <p:pic>
        <p:nvPicPr>
          <p:cNvPr id="9" name="Picture 8" descr="A person in a suit and tie&#10;&#10;Description automatically generated with low confidence">
            <a:extLst>
              <a:ext uri="{FF2B5EF4-FFF2-40B4-BE49-F238E27FC236}">
                <a16:creationId xmlns:a16="http://schemas.microsoft.com/office/drawing/2014/main" id="{1E051E8A-7FF1-4142-A75A-AE1F328EC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5" y="4893658"/>
            <a:ext cx="1719744" cy="1816631"/>
          </a:xfrm>
          <a:prstGeom prst="rect">
            <a:avLst/>
          </a:prstGeom>
        </p:spPr>
      </p:pic>
    </p:spTree>
    <p:extLst>
      <p:ext uri="{BB962C8B-B14F-4D97-AF65-F5344CB8AC3E}">
        <p14:creationId xmlns:p14="http://schemas.microsoft.com/office/powerpoint/2010/main" val="109811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CE3C-879B-41D0-B98F-9E35669CA2AE}"/>
              </a:ext>
            </a:extLst>
          </p:cNvPr>
          <p:cNvSpPr>
            <a:spLocks noGrp="1"/>
          </p:cNvSpPr>
          <p:nvPr>
            <p:ph type="title"/>
          </p:nvPr>
        </p:nvSpPr>
        <p:spPr>
          <a:xfrm>
            <a:off x="668593" y="2054940"/>
            <a:ext cx="4001730" cy="1543665"/>
          </a:xfrm>
        </p:spPr>
        <p:txBody>
          <a:bodyPr>
            <a:normAutofit/>
          </a:bodyPr>
          <a:lstStyle/>
          <a:p>
            <a:r>
              <a:rPr lang="en-CA" sz="5400" b="1" dirty="0">
                <a:solidFill>
                  <a:schemeClr val="tx1"/>
                </a:solidFill>
              </a:rPr>
              <a:t>Thank You</a:t>
            </a:r>
            <a:endParaRPr lang="en-IN" sz="5400" b="1" dirty="0">
              <a:solidFill>
                <a:schemeClr val="tx1"/>
              </a:solidFill>
            </a:endParaRPr>
          </a:p>
        </p:txBody>
      </p:sp>
      <p:pic>
        <p:nvPicPr>
          <p:cNvPr id="5" name="Content Placeholder 4" descr="A picture containing text, newspaper&#10;&#10;Description automatically generated">
            <a:extLst>
              <a:ext uri="{FF2B5EF4-FFF2-40B4-BE49-F238E27FC236}">
                <a16:creationId xmlns:a16="http://schemas.microsoft.com/office/drawing/2014/main" id="{EFEEA498-71CB-4F78-820C-3708840E4F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6521" y="335782"/>
            <a:ext cx="5155441" cy="5917042"/>
          </a:xfrm>
        </p:spPr>
      </p:pic>
    </p:spTree>
    <p:extLst>
      <p:ext uri="{BB962C8B-B14F-4D97-AF65-F5344CB8AC3E}">
        <p14:creationId xmlns:p14="http://schemas.microsoft.com/office/powerpoint/2010/main" val="230688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3A84-0F70-4123-81E0-E445D8D23D57}"/>
              </a:ext>
            </a:extLst>
          </p:cNvPr>
          <p:cNvSpPr>
            <a:spLocks noGrp="1"/>
          </p:cNvSpPr>
          <p:nvPr>
            <p:ph type="title"/>
          </p:nvPr>
        </p:nvSpPr>
        <p:spPr/>
        <p:txBody>
          <a:bodyPr>
            <a:normAutofit fontScale="90000"/>
          </a:bodyPr>
          <a:lstStyle/>
          <a:p>
            <a:r>
              <a:rPr lang="en-CA" sz="6000" b="1" dirty="0"/>
              <a:t>Introduction</a:t>
            </a:r>
            <a:endParaRPr lang="en-IN" sz="6000" b="1" dirty="0"/>
          </a:p>
        </p:txBody>
      </p:sp>
      <p:sp>
        <p:nvSpPr>
          <p:cNvPr id="3" name="Content Placeholder 2">
            <a:extLst>
              <a:ext uri="{FF2B5EF4-FFF2-40B4-BE49-F238E27FC236}">
                <a16:creationId xmlns:a16="http://schemas.microsoft.com/office/drawing/2014/main" id="{F24465E3-5B28-437C-9CD7-64DB24CD6F11}"/>
              </a:ext>
            </a:extLst>
          </p:cNvPr>
          <p:cNvSpPr>
            <a:spLocks noGrp="1"/>
          </p:cNvSpPr>
          <p:nvPr>
            <p:ph idx="1"/>
          </p:nvPr>
        </p:nvSpPr>
        <p:spPr>
          <a:xfrm>
            <a:off x="913795" y="1732449"/>
            <a:ext cx="5546272" cy="4058751"/>
          </a:xfrm>
        </p:spPr>
        <p:txBody>
          <a:bodyPr anchor="ctr">
            <a:normAutofit/>
          </a:bodyPr>
          <a:lstStyle/>
          <a:p>
            <a:pPr>
              <a:buClr>
                <a:srgbClr val="872E50"/>
              </a:buClr>
            </a:pPr>
            <a:r>
              <a:rPr lang="en-CA" dirty="0"/>
              <a:t>To generate freshness in the dataset selection for Natural Language Processing which is generally centered to Tweets form Twitter website.</a:t>
            </a:r>
          </a:p>
          <a:p>
            <a:pPr>
              <a:buClr>
                <a:srgbClr val="872E50"/>
              </a:buClr>
            </a:pPr>
            <a:r>
              <a:rPr lang="en-CA" dirty="0"/>
              <a:t>On exploring dataset we came across this dataset which captured our attention like moth to a flame. </a:t>
            </a:r>
          </a:p>
          <a:p>
            <a:pPr>
              <a:buClr>
                <a:srgbClr val="872E50"/>
              </a:buClr>
            </a:pPr>
            <a:r>
              <a:rPr lang="en-CA" dirty="0"/>
              <a:t>Identifying Sarcasm is challenging task even for smartest individuals and we wanted to see how machines will fare in detecting sarcasm. </a:t>
            </a:r>
            <a:endParaRPr lang="en-IN" dirty="0"/>
          </a:p>
        </p:txBody>
      </p:sp>
      <p:pic>
        <p:nvPicPr>
          <p:cNvPr id="5" name="Picture 4" descr="A person and person&#10;&#10;Description automatically generated with low confidence">
            <a:extLst>
              <a:ext uri="{FF2B5EF4-FFF2-40B4-BE49-F238E27FC236}">
                <a16:creationId xmlns:a16="http://schemas.microsoft.com/office/drawing/2014/main" id="{32A73104-7A75-4E66-9162-584C310B7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968" y="2132822"/>
            <a:ext cx="3880647" cy="3258006"/>
          </a:xfrm>
          <a:prstGeom prst="rect">
            <a:avLst/>
          </a:prstGeom>
        </p:spPr>
      </p:pic>
    </p:spTree>
    <p:extLst>
      <p:ext uri="{BB962C8B-B14F-4D97-AF65-F5344CB8AC3E}">
        <p14:creationId xmlns:p14="http://schemas.microsoft.com/office/powerpoint/2010/main" val="172576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0D62-9BAF-4C23-8326-7B5A9F7237FA}"/>
              </a:ext>
            </a:extLst>
          </p:cNvPr>
          <p:cNvSpPr>
            <a:spLocks noGrp="1"/>
          </p:cNvSpPr>
          <p:nvPr>
            <p:ph type="title"/>
          </p:nvPr>
        </p:nvSpPr>
        <p:spPr>
          <a:prstGeom prst="ellipse">
            <a:avLst/>
          </a:prstGeom>
        </p:spPr>
        <p:txBody>
          <a:bodyPr>
            <a:normAutofit/>
          </a:bodyPr>
          <a:lstStyle/>
          <a:p>
            <a:pPr>
              <a:lnSpc>
                <a:spcPct val="90000"/>
              </a:lnSpc>
            </a:pPr>
            <a:r>
              <a:rPr lang="en-CA"/>
              <a:t>Dataset</a:t>
            </a:r>
            <a:endParaRPr lang="en-IN"/>
          </a:p>
        </p:txBody>
      </p:sp>
      <p:sp>
        <p:nvSpPr>
          <p:cNvPr id="3" name="Content Placeholder 2">
            <a:extLst>
              <a:ext uri="{FF2B5EF4-FFF2-40B4-BE49-F238E27FC236}">
                <a16:creationId xmlns:a16="http://schemas.microsoft.com/office/drawing/2014/main" id="{2E245654-0FE9-42CE-BDB1-2C9938486D93}"/>
              </a:ext>
            </a:extLst>
          </p:cNvPr>
          <p:cNvSpPr>
            <a:spLocks noGrp="1"/>
          </p:cNvSpPr>
          <p:nvPr>
            <p:ph idx="1"/>
          </p:nvPr>
        </p:nvSpPr>
        <p:spPr>
          <a:xfrm>
            <a:off x="671209" y="1429967"/>
            <a:ext cx="5788858" cy="4361234"/>
          </a:xfrm>
        </p:spPr>
        <p:txBody>
          <a:bodyPr anchor="ctr">
            <a:normAutofit/>
          </a:bodyPr>
          <a:lstStyle/>
          <a:p>
            <a:pPr>
              <a:buClr>
                <a:srgbClr val="FF9A00"/>
              </a:buClr>
            </a:pPr>
            <a:r>
              <a:rPr lang="en-IN" b="0" i="0" u="none" strike="noStrike" baseline="0" dirty="0">
                <a:latin typeface="Times New Roman" panose="02020603050405020304" pitchFamily="18" charset="0"/>
                <a:cs typeface="Times New Roman" panose="02020603050405020304" pitchFamily="18" charset="0"/>
              </a:rPr>
              <a:t>The dataset includes Headlines f</a:t>
            </a:r>
            <a:r>
              <a:rPr lang="en-US" b="0" i="0" u="none" strike="noStrike" baseline="0" dirty="0">
                <a:latin typeface="Times New Roman" panose="02020603050405020304" pitchFamily="18" charset="0"/>
                <a:cs typeface="Times New Roman" panose="02020603050405020304" pitchFamily="18" charset="0"/>
              </a:rPr>
              <a:t>rom two news website</a:t>
            </a:r>
            <a:r>
              <a:rPr lang="en-US" dirty="0">
                <a:latin typeface="Times New Roman" panose="02020603050405020304" pitchFamily="18" charset="0"/>
                <a:cs typeface="Times New Roman" panose="02020603050405020304" pitchFamily="18" charset="0"/>
              </a:rPr>
              <a:t> :</a:t>
            </a:r>
            <a:endParaRPr lang="en-US" b="0" i="0" u="none" strike="noStrike" baseline="0" dirty="0">
              <a:latin typeface="Times New Roman" panose="02020603050405020304" pitchFamily="18" charset="0"/>
              <a:cs typeface="Times New Roman" panose="02020603050405020304" pitchFamily="18" charset="0"/>
            </a:endParaRPr>
          </a:p>
          <a:p>
            <a:pPr lvl="1">
              <a:buClr>
                <a:srgbClr val="FF9A00"/>
              </a:buClr>
            </a:pPr>
            <a:r>
              <a:rPr lang="en-US" b="1" i="0" u="none" strike="noStrike" baseline="0" dirty="0">
                <a:latin typeface="Times New Roman" panose="02020603050405020304" pitchFamily="18" charset="0"/>
                <a:cs typeface="Times New Roman" panose="02020603050405020304" pitchFamily="18" charset="0"/>
              </a:rPr>
              <a:t>The Onion </a:t>
            </a:r>
            <a:r>
              <a:rPr lang="en-US" b="0" i="0" u="none" strike="noStrike" baseline="0" dirty="0">
                <a:latin typeface="Times New Roman" panose="02020603050405020304" pitchFamily="18" charset="0"/>
                <a:cs typeface="Times New Roman" panose="02020603050405020304" pitchFamily="18" charset="0"/>
              </a:rPr>
              <a:t>aims at producing sarcastic versions of current events</a:t>
            </a:r>
          </a:p>
          <a:p>
            <a:pPr lvl="1">
              <a:buClr>
                <a:srgbClr val="FF9A00"/>
              </a:buClr>
            </a:pPr>
            <a:r>
              <a:rPr lang="en-IN" dirty="0">
                <a:latin typeface="Times New Roman" panose="02020603050405020304" pitchFamily="18" charset="0"/>
                <a:cs typeface="Times New Roman" panose="02020603050405020304" pitchFamily="18" charset="0"/>
              </a:rPr>
              <a:t>R</a:t>
            </a:r>
            <a:r>
              <a:rPr lang="en-IN" b="0" i="0" u="none" strike="noStrike" baseline="0" dirty="0">
                <a:latin typeface="Times New Roman" panose="02020603050405020304" pitchFamily="18" charset="0"/>
                <a:cs typeface="Times New Roman" panose="02020603050405020304" pitchFamily="18" charset="0"/>
              </a:rPr>
              <a:t>eal (and non-sarcastic) news headlines from </a:t>
            </a:r>
            <a:r>
              <a:rPr lang="en-IN" b="1" i="0" u="none" strike="noStrike" baseline="0" dirty="0">
                <a:latin typeface="Times New Roman" panose="02020603050405020304" pitchFamily="18" charset="0"/>
                <a:cs typeface="Times New Roman" panose="02020603050405020304" pitchFamily="18" charset="0"/>
              </a:rPr>
              <a:t>HuffPost</a:t>
            </a:r>
            <a:endParaRPr lang="en-IN" b="1" dirty="0">
              <a:latin typeface="Times New Roman" panose="02020603050405020304" pitchFamily="18" charset="0"/>
              <a:cs typeface="Times New Roman" panose="02020603050405020304" pitchFamily="18" charset="0"/>
            </a:endParaRPr>
          </a:p>
          <a:p>
            <a:pPr>
              <a:buClr>
                <a:srgbClr val="FF9A00"/>
              </a:buClr>
            </a:pPr>
            <a:r>
              <a:rPr lang="en-IN" i="0" u="none" strike="noStrike" baseline="0" dirty="0">
                <a:latin typeface="Times New Roman" panose="02020603050405020304" pitchFamily="18" charset="0"/>
                <a:cs typeface="Times New Roman" panose="02020603050405020304" pitchFamily="18" charset="0"/>
              </a:rPr>
              <a:t>On basic Data Explo</a:t>
            </a:r>
            <a:r>
              <a:rPr lang="en-IN" dirty="0">
                <a:latin typeface="Times New Roman" panose="02020603050405020304" pitchFamily="18" charset="0"/>
                <a:cs typeface="Times New Roman" panose="02020603050405020304" pitchFamily="18" charset="0"/>
              </a:rPr>
              <a:t>ration, we observed:</a:t>
            </a:r>
          </a:p>
          <a:p>
            <a:pPr lvl="1">
              <a:buClr>
                <a:srgbClr val="FF9A00"/>
              </a:buClr>
            </a:pPr>
            <a:r>
              <a:rPr lang="en-IN" i="0" u="none" strike="noStrike" baseline="0" dirty="0">
                <a:latin typeface="Times New Roman" panose="02020603050405020304" pitchFamily="18" charset="0"/>
                <a:cs typeface="Times New Roman" panose="02020603050405020304" pitchFamily="18" charset="0"/>
              </a:rPr>
              <a:t>Dataset has no duplicates</a:t>
            </a:r>
          </a:p>
          <a:p>
            <a:pPr lvl="1">
              <a:buClr>
                <a:srgbClr val="FF9A00"/>
              </a:buClr>
            </a:pPr>
            <a:r>
              <a:rPr lang="en-IN" dirty="0">
                <a:latin typeface="Times New Roman" panose="02020603050405020304" pitchFamily="18" charset="0"/>
                <a:cs typeface="Times New Roman" panose="02020603050405020304" pitchFamily="18" charset="0"/>
              </a:rPr>
              <a:t>No null values in the dataset</a:t>
            </a:r>
            <a:endParaRPr lang="en-IN" i="0" u="none" strike="noStrike" baseline="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D9FC926-CDD5-4985-A143-7B32D9A52F29}"/>
              </a:ext>
            </a:extLst>
          </p:cNvPr>
          <p:cNvPicPr>
            <a:picLocks noChangeAspect="1"/>
          </p:cNvPicPr>
          <p:nvPr/>
        </p:nvPicPr>
        <p:blipFill>
          <a:blip r:embed="rId3"/>
          <a:stretch>
            <a:fillRect/>
          </a:stretch>
        </p:blipFill>
        <p:spPr>
          <a:xfrm>
            <a:off x="7066560" y="3213556"/>
            <a:ext cx="4065464" cy="1096537"/>
          </a:xfrm>
          <a:prstGeom prst="rect">
            <a:avLst/>
          </a:prstGeom>
        </p:spPr>
      </p:pic>
    </p:spTree>
    <p:extLst>
      <p:ext uri="{BB962C8B-B14F-4D97-AF65-F5344CB8AC3E}">
        <p14:creationId xmlns:p14="http://schemas.microsoft.com/office/powerpoint/2010/main" val="309180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4E10-FEB0-4CA9-82C2-010DC1AFD630}"/>
              </a:ext>
            </a:extLst>
          </p:cNvPr>
          <p:cNvSpPr>
            <a:spLocks noGrp="1"/>
          </p:cNvSpPr>
          <p:nvPr>
            <p:ph type="title"/>
          </p:nvPr>
        </p:nvSpPr>
        <p:spPr>
          <a:prstGeom prst="ellipse">
            <a:avLst/>
          </a:prstGeom>
        </p:spPr>
        <p:txBody>
          <a:bodyPr>
            <a:normAutofit/>
          </a:bodyPr>
          <a:lstStyle/>
          <a:p>
            <a:pPr>
              <a:lnSpc>
                <a:spcPct val="90000"/>
              </a:lnSpc>
            </a:pPr>
            <a:r>
              <a:rPr lang="en-CA" dirty="0"/>
              <a:t>Exploratory Data Analysis</a:t>
            </a:r>
            <a:endParaRPr lang="en-IN" dirty="0"/>
          </a:p>
        </p:txBody>
      </p:sp>
      <p:sp>
        <p:nvSpPr>
          <p:cNvPr id="3" name="Content Placeholder 2">
            <a:extLst>
              <a:ext uri="{FF2B5EF4-FFF2-40B4-BE49-F238E27FC236}">
                <a16:creationId xmlns:a16="http://schemas.microsoft.com/office/drawing/2014/main" id="{57723092-9162-4CB5-BDA6-78C8582553C9}"/>
              </a:ext>
            </a:extLst>
          </p:cNvPr>
          <p:cNvSpPr>
            <a:spLocks noGrp="1"/>
          </p:cNvSpPr>
          <p:nvPr>
            <p:ph idx="1"/>
          </p:nvPr>
        </p:nvSpPr>
        <p:spPr>
          <a:xfrm>
            <a:off x="632613" y="1584219"/>
            <a:ext cx="10730214" cy="970451"/>
          </a:xfrm>
        </p:spPr>
        <p:txBody>
          <a:bodyPr anchor="ctr">
            <a:normAutofit/>
          </a:bodyPr>
          <a:lstStyle/>
          <a:p>
            <a:pPr>
              <a:buClr>
                <a:srgbClr val="76B6FD"/>
              </a:buClr>
            </a:pPr>
            <a:r>
              <a:rPr lang="en-IN" b="0" i="0" u="none" strike="noStrike" baseline="0" dirty="0">
                <a:latin typeface="NimbusRomNo9L-Regu"/>
              </a:rPr>
              <a:t>As a basic exploration, </a:t>
            </a:r>
            <a:r>
              <a:rPr lang="en-US" b="0" i="0" u="none" strike="noStrike" baseline="0" dirty="0">
                <a:latin typeface="NimbusRomNo9L-Regu"/>
              </a:rPr>
              <a:t>we visualize the types of words that occur frequently in each category through Bar Charts, World Clouds </a:t>
            </a:r>
            <a:r>
              <a:rPr lang="en-US" b="0" i="0" u="none" strike="noStrike" baseline="0" dirty="0" err="1">
                <a:latin typeface="NimbusRomNo9L-Regu"/>
              </a:rPr>
              <a:t>etc</a:t>
            </a:r>
            <a:endParaRPr lang="en-IN" dirty="0"/>
          </a:p>
        </p:txBody>
      </p:sp>
      <p:pic>
        <p:nvPicPr>
          <p:cNvPr id="5" name="Picture 4">
            <a:extLst>
              <a:ext uri="{FF2B5EF4-FFF2-40B4-BE49-F238E27FC236}">
                <a16:creationId xmlns:a16="http://schemas.microsoft.com/office/drawing/2014/main" id="{E9183143-48E6-45EE-8968-18B0C3FD9EC3}"/>
              </a:ext>
            </a:extLst>
          </p:cNvPr>
          <p:cNvPicPr>
            <a:picLocks noChangeAspect="1"/>
          </p:cNvPicPr>
          <p:nvPr/>
        </p:nvPicPr>
        <p:blipFill>
          <a:blip r:embed="rId3"/>
          <a:stretch>
            <a:fillRect/>
          </a:stretch>
        </p:blipFill>
        <p:spPr>
          <a:xfrm>
            <a:off x="284434" y="2776947"/>
            <a:ext cx="5153329" cy="3061105"/>
          </a:xfrm>
          <a:prstGeom prst="rect">
            <a:avLst/>
          </a:prstGeom>
        </p:spPr>
      </p:pic>
      <p:pic>
        <p:nvPicPr>
          <p:cNvPr id="9" name="Content Placeholder 4">
            <a:extLst>
              <a:ext uri="{FF2B5EF4-FFF2-40B4-BE49-F238E27FC236}">
                <a16:creationId xmlns:a16="http://schemas.microsoft.com/office/drawing/2014/main" id="{794F7F4D-FDF1-4C47-A201-39D9256794CC}"/>
              </a:ext>
            </a:extLst>
          </p:cNvPr>
          <p:cNvPicPr>
            <a:picLocks noChangeAspect="1"/>
          </p:cNvPicPr>
          <p:nvPr/>
        </p:nvPicPr>
        <p:blipFill>
          <a:blip r:embed="rId4"/>
          <a:stretch>
            <a:fillRect/>
          </a:stretch>
        </p:blipFill>
        <p:spPr>
          <a:xfrm>
            <a:off x="5723517" y="2776947"/>
            <a:ext cx="6184049" cy="3061105"/>
          </a:xfrm>
          <a:prstGeom prst="rect">
            <a:avLst/>
          </a:prstGeom>
        </p:spPr>
      </p:pic>
    </p:spTree>
    <p:extLst>
      <p:ext uri="{BB962C8B-B14F-4D97-AF65-F5344CB8AC3E}">
        <p14:creationId xmlns:p14="http://schemas.microsoft.com/office/powerpoint/2010/main" val="277930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E68F-B8A4-4E77-A42F-5A60EFDAF41D}"/>
              </a:ext>
            </a:extLst>
          </p:cNvPr>
          <p:cNvSpPr>
            <a:spLocks noGrp="1"/>
          </p:cNvSpPr>
          <p:nvPr>
            <p:ph type="title"/>
          </p:nvPr>
        </p:nvSpPr>
        <p:spPr>
          <a:xfrm>
            <a:off x="1375983" y="124791"/>
            <a:ext cx="9440034" cy="770154"/>
          </a:xfrm>
          <a:prstGeom prst="ellipse">
            <a:avLst/>
          </a:prstGeom>
        </p:spPr>
        <p:txBody>
          <a:bodyPr vert="horz" lIns="91440" tIns="45720" rIns="91440" bIns="45720" rtlCol="0" anchor="b">
            <a:normAutofit/>
          </a:bodyPr>
          <a:lstStyle/>
          <a:p>
            <a:pPr>
              <a:lnSpc>
                <a:spcPct val="90000"/>
              </a:lnSpc>
            </a:pPr>
            <a:r>
              <a:rPr lang="en-US" sz="3000" dirty="0">
                <a:latin typeface="Times New Roman" panose="02020603050405020304" pitchFamily="18" charset="0"/>
                <a:cs typeface="Times New Roman" panose="02020603050405020304" pitchFamily="18" charset="0"/>
              </a:rPr>
              <a:t>Frequency of words for whole Dataset</a:t>
            </a:r>
          </a:p>
        </p:txBody>
      </p:sp>
      <p:pic>
        <p:nvPicPr>
          <p:cNvPr id="5" name="Content Placeholder 4" descr="Chart, histogram&#10;&#10;Description automatically generated">
            <a:extLst>
              <a:ext uri="{FF2B5EF4-FFF2-40B4-BE49-F238E27FC236}">
                <a16:creationId xmlns:a16="http://schemas.microsoft.com/office/drawing/2014/main" id="{88FCFF0F-EEB4-4791-9008-3D8FD8100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317" y="1088336"/>
            <a:ext cx="8331915" cy="5644873"/>
          </a:xfrm>
          <a:prstGeom prst="rect">
            <a:avLst/>
          </a:prstGeom>
        </p:spPr>
      </p:pic>
    </p:spTree>
    <p:extLst>
      <p:ext uri="{BB962C8B-B14F-4D97-AF65-F5344CB8AC3E}">
        <p14:creationId xmlns:p14="http://schemas.microsoft.com/office/powerpoint/2010/main" val="314108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14AE-0C24-41D2-B3C6-DE10174F8637}"/>
              </a:ext>
            </a:extLst>
          </p:cNvPr>
          <p:cNvSpPr>
            <a:spLocks noGrp="1"/>
          </p:cNvSpPr>
          <p:nvPr>
            <p:ph type="title"/>
          </p:nvPr>
        </p:nvSpPr>
        <p:spPr>
          <a:xfrm>
            <a:off x="1244233" y="0"/>
            <a:ext cx="9932848" cy="865762"/>
          </a:xfrm>
          <a:prstGeom prst="ellipse">
            <a:avLst/>
          </a:prstGeom>
        </p:spPr>
        <p:txBody>
          <a:bodyPr vert="horz" lIns="91440" tIns="45720" rIns="91440" bIns="45720" rtlCol="0" anchor="b">
            <a:noAutofit/>
          </a:bodyPr>
          <a:lstStyle/>
          <a:p>
            <a:pPr>
              <a:lnSpc>
                <a:spcPct val="90000"/>
              </a:lnSpc>
            </a:pPr>
            <a:r>
              <a:rPr lang="en-US" sz="3000" dirty="0">
                <a:latin typeface="Times New Roman" panose="02020603050405020304" pitchFamily="18" charset="0"/>
                <a:cs typeface="Times New Roman" panose="02020603050405020304" pitchFamily="18" charset="0"/>
              </a:rPr>
              <a:t>Frequency of words for Sarcastic Headlines</a:t>
            </a:r>
          </a:p>
        </p:txBody>
      </p:sp>
      <p:pic>
        <p:nvPicPr>
          <p:cNvPr id="5" name="Content Placeholder 4" descr="Chart, histogram&#10;&#10;Description automatically generated">
            <a:extLst>
              <a:ext uri="{FF2B5EF4-FFF2-40B4-BE49-F238E27FC236}">
                <a16:creationId xmlns:a16="http://schemas.microsoft.com/office/drawing/2014/main" id="{B38C6B4F-7823-4069-ABB3-76A4DF7B6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59" y="1088336"/>
            <a:ext cx="8390281" cy="5684416"/>
          </a:xfrm>
          <a:prstGeom prst="rect">
            <a:avLst/>
          </a:prstGeom>
        </p:spPr>
      </p:pic>
    </p:spTree>
    <p:extLst>
      <p:ext uri="{BB962C8B-B14F-4D97-AF65-F5344CB8AC3E}">
        <p14:creationId xmlns:p14="http://schemas.microsoft.com/office/powerpoint/2010/main" val="260472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565825" y="-204374"/>
            <a:ext cx="11060349" cy="1088336"/>
          </a:xfrm>
          <a:prstGeom prst="ellipse">
            <a:avLst/>
          </a:prstGeom>
        </p:spPr>
        <p:txBody>
          <a:bodyPr vert="horz" lIns="91440" tIns="45720" rIns="91440" bIns="45720" rtlCol="0" anchor="b">
            <a:noAutofit/>
          </a:bodyPr>
          <a:lstStyle/>
          <a:p>
            <a:pPr>
              <a:lnSpc>
                <a:spcPct val="90000"/>
              </a:lnSpc>
            </a:pPr>
            <a:r>
              <a:rPr lang="en-US" sz="3000" dirty="0">
                <a:latin typeface="Times New Roman" panose="02020603050405020304" pitchFamily="18" charset="0"/>
                <a:cs typeface="Times New Roman" panose="02020603050405020304" pitchFamily="18" charset="0"/>
              </a:rPr>
              <a:t>Frequency of words for Non-Sarcastic Headlines</a:t>
            </a:r>
          </a:p>
        </p:txBody>
      </p:sp>
      <p:pic>
        <p:nvPicPr>
          <p:cNvPr id="5" name="Content Placeholder 4" descr="Chart, histogram&#10;&#10;Description automatically generated">
            <a:extLst>
              <a:ext uri="{FF2B5EF4-FFF2-40B4-BE49-F238E27FC236}">
                <a16:creationId xmlns:a16="http://schemas.microsoft.com/office/drawing/2014/main" id="{55DB911D-273E-4839-A1E0-8E5550976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607" y="883962"/>
            <a:ext cx="8476786" cy="5743023"/>
          </a:xfrm>
          <a:prstGeom prst="rect">
            <a:avLst/>
          </a:prstGeom>
        </p:spPr>
      </p:pic>
    </p:spTree>
    <p:extLst>
      <p:ext uri="{BB962C8B-B14F-4D97-AF65-F5344CB8AC3E}">
        <p14:creationId xmlns:p14="http://schemas.microsoft.com/office/powerpoint/2010/main" val="323602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1858-9658-4852-B5ED-26166CC24DBB}"/>
              </a:ext>
            </a:extLst>
          </p:cNvPr>
          <p:cNvSpPr>
            <a:spLocks noGrp="1"/>
          </p:cNvSpPr>
          <p:nvPr>
            <p:ph type="title"/>
          </p:nvPr>
        </p:nvSpPr>
        <p:spPr>
          <a:xfrm>
            <a:off x="1769497" y="265176"/>
            <a:ext cx="8147304" cy="1069848"/>
          </a:xfrm>
          <a:solidFill>
            <a:srgbClr val="FFFFFF"/>
          </a:solidFill>
          <a:ln w="31750" cap="sq">
            <a:solidFill>
              <a:srgbClr val="5E5E52"/>
            </a:solidFill>
            <a:miter lim="800000"/>
          </a:ln>
        </p:spPr>
        <p:txBody>
          <a:bodyPr>
            <a:normAutofit/>
          </a:bodyPr>
          <a:lstStyle/>
          <a:p>
            <a:pPr algn="ctr"/>
            <a:r>
              <a:rPr lang="en-CA" sz="3200" dirty="0">
                <a:solidFill>
                  <a:srgbClr val="262626"/>
                </a:solidFill>
              </a:rPr>
              <a:t>Word Clouds</a:t>
            </a:r>
            <a:endParaRPr lang="en-IN" sz="3200" dirty="0">
              <a:solidFill>
                <a:srgbClr val="262626"/>
              </a:solidFill>
            </a:endParaRPr>
          </a:p>
        </p:txBody>
      </p:sp>
      <p:pic>
        <p:nvPicPr>
          <p:cNvPr id="5" name="Content Placeholder 4" descr="Text&#10;&#10;Description automatically generated with low confidence">
            <a:extLst>
              <a:ext uri="{FF2B5EF4-FFF2-40B4-BE49-F238E27FC236}">
                <a16:creationId xmlns:a16="http://schemas.microsoft.com/office/drawing/2014/main" id="{A0B302DF-C4FD-45A7-812C-C679518A72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47" y="2005786"/>
            <a:ext cx="5635626" cy="3362494"/>
          </a:xfrm>
        </p:spPr>
      </p:pic>
      <p:sp>
        <p:nvSpPr>
          <p:cNvPr id="8" name="TextBox 7">
            <a:extLst>
              <a:ext uri="{FF2B5EF4-FFF2-40B4-BE49-F238E27FC236}">
                <a16:creationId xmlns:a16="http://schemas.microsoft.com/office/drawing/2014/main" id="{9F84DC2E-5A5D-4937-B41E-195BDBAB2845}"/>
              </a:ext>
            </a:extLst>
          </p:cNvPr>
          <p:cNvSpPr txBox="1"/>
          <p:nvPr/>
        </p:nvSpPr>
        <p:spPr>
          <a:xfrm>
            <a:off x="642335" y="5436423"/>
            <a:ext cx="4602398" cy="266872"/>
          </a:xfrm>
          <a:prstGeom prst="rect">
            <a:avLst/>
          </a:prstGeom>
          <a:solidFill>
            <a:srgbClr val="000000">
              <a:alpha val="50000"/>
            </a:srgbClr>
          </a:solidFill>
          <a:ln>
            <a:noFill/>
          </a:ln>
        </p:spPr>
        <p:txBody>
          <a:bodyPr wrap="square" rtlCol="0" anchor="ctr">
            <a:noAutofit/>
          </a:bodyPr>
          <a:lstStyle/>
          <a:p>
            <a:pPr algn="ctr">
              <a:spcAft>
                <a:spcPts val="600"/>
              </a:spcAft>
            </a:pPr>
            <a:r>
              <a:rPr lang="en-CA" sz="1300">
                <a:solidFill>
                  <a:srgbClr val="FFFFFF"/>
                </a:solidFill>
              </a:rPr>
              <a:t>World Cloud for Non-Sarcastic Headlines</a:t>
            </a:r>
            <a:endParaRPr lang="en-IN" sz="1300">
              <a:solidFill>
                <a:srgbClr val="FFFFFF"/>
              </a:solidFill>
            </a:endParaRPr>
          </a:p>
        </p:txBody>
      </p:sp>
      <p:pic>
        <p:nvPicPr>
          <p:cNvPr id="7" name="Picture 6" descr="Text&#10;&#10;Description automatically generated with medium confidence">
            <a:extLst>
              <a:ext uri="{FF2B5EF4-FFF2-40B4-BE49-F238E27FC236}">
                <a16:creationId xmlns:a16="http://schemas.microsoft.com/office/drawing/2014/main" id="{9E87C25B-3609-440E-85DB-13D96260E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84492"/>
            <a:ext cx="5876925" cy="3362494"/>
          </a:xfrm>
          <a:prstGeom prst="rect">
            <a:avLst/>
          </a:prstGeom>
        </p:spPr>
      </p:pic>
      <p:sp>
        <p:nvSpPr>
          <p:cNvPr id="10" name="TextBox 9">
            <a:extLst>
              <a:ext uri="{FF2B5EF4-FFF2-40B4-BE49-F238E27FC236}">
                <a16:creationId xmlns:a16="http://schemas.microsoft.com/office/drawing/2014/main" id="{9FFEB41A-B9E1-4871-9E12-9E3590C9B7A1}"/>
              </a:ext>
            </a:extLst>
          </p:cNvPr>
          <p:cNvSpPr txBox="1"/>
          <p:nvPr/>
        </p:nvSpPr>
        <p:spPr>
          <a:xfrm>
            <a:off x="6561005" y="5415129"/>
            <a:ext cx="4991708" cy="287709"/>
          </a:xfrm>
          <a:prstGeom prst="rect">
            <a:avLst/>
          </a:prstGeom>
          <a:solidFill>
            <a:srgbClr val="000000">
              <a:alpha val="50000"/>
            </a:srgbClr>
          </a:solidFill>
          <a:ln>
            <a:noFill/>
          </a:ln>
        </p:spPr>
        <p:txBody>
          <a:bodyPr wrap="square" anchor="ctr">
            <a:noAutofit/>
          </a:bodyPr>
          <a:lstStyle/>
          <a:p>
            <a:pPr algn="ctr">
              <a:spcAft>
                <a:spcPts val="600"/>
              </a:spcAft>
            </a:pPr>
            <a:r>
              <a:rPr lang="en-CA" sz="1300" dirty="0">
                <a:solidFill>
                  <a:srgbClr val="FFFFFF"/>
                </a:solidFill>
              </a:rPr>
              <a:t>Frequency of words for Sarcastic Headlines</a:t>
            </a:r>
            <a:endParaRPr lang="en-IN" sz="1300" dirty="0">
              <a:solidFill>
                <a:srgbClr val="FFFFFF"/>
              </a:solidFill>
            </a:endParaRPr>
          </a:p>
        </p:txBody>
      </p:sp>
    </p:spTree>
    <p:extLst>
      <p:ext uri="{BB962C8B-B14F-4D97-AF65-F5344CB8AC3E}">
        <p14:creationId xmlns:p14="http://schemas.microsoft.com/office/powerpoint/2010/main" val="3847542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
  <TotalTime>1648</TotalTime>
  <Words>684</Words>
  <Application>Microsoft Office PowerPoint</Application>
  <PresentationFormat>Widescreen</PresentationFormat>
  <Paragraphs>60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Calisto MT</vt:lpstr>
      <vt:lpstr>charter</vt:lpstr>
      <vt:lpstr>NimbusRomNo9L-Regu</vt:lpstr>
      <vt:lpstr>Times New Roman</vt:lpstr>
      <vt:lpstr>Wingdings 2</vt:lpstr>
      <vt:lpstr>Slate</vt:lpstr>
      <vt:lpstr>Sarcasm Detection</vt:lpstr>
      <vt:lpstr>Contents</vt:lpstr>
      <vt:lpstr>Introduction</vt:lpstr>
      <vt:lpstr>Dataset</vt:lpstr>
      <vt:lpstr>Exploratory Data Analysis</vt:lpstr>
      <vt:lpstr>Frequency of words for whole Dataset</vt:lpstr>
      <vt:lpstr>Frequency of words for Sarcastic Headlines</vt:lpstr>
      <vt:lpstr>Frequency of words for Non-Sarcastic Headlines</vt:lpstr>
      <vt:lpstr>Word Clouds</vt:lpstr>
      <vt:lpstr>Length of Sentences</vt:lpstr>
      <vt:lpstr>Splitting Dataset and Generating Training Score for Different  Machine Learning Models</vt:lpstr>
      <vt:lpstr>Comparing Results for Different ML Models</vt:lpstr>
      <vt:lpstr>Deep Learning Models</vt:lpstr>
      <vt:lpstr>Creating an Embedding using an Embedding Layer</vt:lpstr>
      <vt:lpstr>Baseline Model: Bidirectonal RNN model</vt:lpstr>
      <vt:lpstr>PowerPoint Presentation</vt:lpstr>
      <vt:lpstr>PowerPoint Presentation</vt:lpstr>
      <vt:lpstr>Modeling using Universal Sentence Encoder</vt:lpstr>
      <vt:lpstr>PowerPoint Presentation</vt:lpstr>
      <vt:lpstr>Evaluating our Models performance and comparing it with the Bi-LSTM baseline model</vt:lpstr>
      <vt:lpstr>PowerPoint Presentation</vt:lpstr>
      <vt:lpstr>Our experiments</vt:lpstr>
      <vt:lpstr>Making predictions on the new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Sarcasm Detection</dc:title>
  <dc:creator>Rishab Mahajan</dc:creator>
  <cp:lastModifiedBy>Rishab Mahajan</cp:lastModifiedBy>
  <cp:revision>4</cp:revision>
  <dcterms:created xsi:type="dcterms:W3CDTF">2021-11-15T18:33:44Z</dcterms:created>
  <dcterms:modified xsi:type="dcterms:W3CDTF">2021-11-19T04:31:23Z</dcterms:modified>
</cp:coreProperties>
</file>